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7" r:id="rId1"/>
  </p:sldMasterIdLst>
  <p:notesMasterIdLst>
    <p:notesMasterId r:id="rId42"/>
  </p:notesMasterIdLst>
  <p:sldIdLst>
    <p:sldId id="256" r:id="rId2"/>
    <p:sldId id="321" r:id="rId3"/>
    <p:sldId id="316" r:id="rId4"/>
    <p:sldId id="336" r:id="rId5"/>
    <p:sldId id="352" r:id="rId6"/>
    <p:sldId id="353" r:id="rId7"/>
    <p:sldId id="320" r:id="rId8"/>
    <p:sldId id="326" r:id="rId9"/>
    <p:sldId id="327" r:id="rId10"/>
    <p:sldId id="354" r:id="rId11"/>
    <p:sldId id="334" r:id="rId12"/>
    <p:sldId id="355" r:id="rId13"/>
    <p:sldId id="335" r:id="rId14"/>
    <p:sldId id="341" r:id="rId15"/>
    <p:sldId id="342" r:id="rId16"/>
    <p:sldId id="349" r:id="rId17"/>
    <p:sldId id="338" r:id="rId18"/>
    <p:sldId id="340" r:id="rId19"/>
    <p:sldId id="343" r:id="rId20"/>
    <p:sldId id="344" r:id="rId21"/>
    <p:sldId id="314" r:id="rId22"/>
    <p:sldId id="322" r:id="rId23"/>
    <p:sldId id="356" r:id="rId24"/>
    <p:sldId id="357" r:id="rId25"/>
    <p:sldId id="360" r:id="rId26"/>
    <p:sldId id="369" r:id="rId27"/>
    <p:sldId id="361" r:id="rId28"/>
    <p:sldId id="364" r:id="rId29"/>
    <p:sldId id="329" r:id="rId30"/>
    <p:sldId id="362" r:id="rId31"/>
    <p:sldId id="363" r:id="rId32"/>
    <p:sldId id="359" r:id="rId33"/>
    <p:sldId id="351" r:id="rId34"/>
    <p:sldId id="350" r:id="rId35"/>
    <p:sldId id="365" r:id="rId36"/>
    <p:sldId id="366" r:id="rId37"/>
    <p:sldId id="358" r:id="rId38"/>
    <p:sldId id="367" r:id="rId39"/>
    <p:sldId id="324" r:id="rId40"/>
    <p:sldId id="368" r:id="rId4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F69C"/>
    <a:srgbClr val="A5B5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中等深淺樣式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75D480D-90E1-43E4-8DBF-92FC78A05346}" type="doc">
      <dgm:prSet loTypeId="urn:microsoft.com/office/officeart/2016/7/layout/VerticalDownArrow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B753DF7-B655-43A4-BD21-B5B73DC72F39}">
      <dgm:prSet/>
      <dgm:spPr/>
      <dgm:t>
        <a:bodyPr/>
        <a:lstStyle/>
        <a:p>
          <a:r>
            <a:rPr lang="en-US"/>
            <a:t>Practise</a:t>
          </a:r>
        </a:p>
      </dgm:t>
    </dgm:pt>
    <dgm:pt modelId="{94A509FA-62CC-4B1F-9006-05A3C22066A7}" type="parTrans" cxnId="{4B7CCC08-E3BE-4F06-BAA1-C1EF754A742C}">
      <dgm:prSet/>
      <dgm:spPr/>
      <dgm:t>
        <a:bodyPr/>
        <a:lstStyle/>
        <a:p>
          <a:endParaRPr lang="en-US"/>
        </a:p>
      </dgm:t>
    </dgm:pt>
    <dgm:pt modelId="{5C76C08B-7D84-4023-BB5B-5C0E0CD6A2C7}" type="sibTrans" cxnId="{4B7CCC08-E3BE-4F06-BAA1-C1EF754A742C}">
      <dgm:prSet/>
      <dgm:spPr/>
      <dgm:t>
        <a:bodyPr/>
        <a:lstStyle/>
        <a:p>
          <a:endParaRPr lang="en-US"/>
        </a:p>
      </dgm:t>
    </dgm:pt>
    <dgm:pt modelId="{70A1F286-4AD5-4A97-9AB5-20B64CB64B9B}">
      <dgm:prSet custT="1"/>
      <dgm:spPr/>
      <dgm:t>
        <a:bodyPr/>
        <a:lstStyle/>
        <a:p>
          <a:r>
            <a:rPr lang="en-US" sz="2000"/>
            <a:t>Practise annotating resonance in SBC007 and justifying your response</a:t>
          </a:r>
          <a:endParaRPr lang="en-US" sz="2000" dirty="0"/>
        </a:p>
      </dgm:t>
    </dgm:pt>
    <dgm:pt modelId="{F531CCAF-DA6B-44F0-B1A0-26B404A0BDA0}" type="parTrans" cxnId="{21E1B078-2F71-4C80-A30C-12493E41723E}">
      <dgm:prSet/>
      <dgm:spPr/>
      <dgm:t>
        <a:bodyPr/>
        <a:lstStyle/>
        <a:p>
          <a:endParaRPr lang="en-US"/>
        </a:p>
      </dgm:t>
    </dgm:pt>
    <dgm:pt modelId="{F81A5B0B-9362-430F-9842-54BE7416E6F7}" type="sibTrans" cxnId="{21E1B078-2F71-4C80-A30C-12493E41723E}">
      <dgm:prSet/>
      <dgm:spPr/>
      <dgm:t>
        <a:bodyPr/>
        <a:lstStyle/>
        <a:p>
          <a:endParaRPr lang="en-US"/>
        </a:p>
      </dgm:t>
    </dgm:pt>
    <dgm:pt modelId="{0A5272B2-9FA2-4AF2-923F-F68ADCDBDC4B}">
      <dgm:prSet/>
      <dgm:spPr/>
      <dgm:t>
        <a:bodyPr/>
        <a:lstStyle/>
        <a:p>
          <a:r>
            <a:rPr lang="en-US"/>
            <a:t>Navigate</a:t>
          </a:r>
        </a:p>
      </dgm:t>
    </dgm:pt>
    <dgm:pt modelId="{351DE521-B004-4A95-825B-402BF0E162D3}" type="parTrans" cxnId="{172A1752-01E7-4681-82E5-A3D3EFD00090}">
      <dgm:prSet/>
      <dgm:spPr/>
      <dgm:t>
        <a:bodyPr/>
        <a:lstStyle/>
        <a:p>
          <a:endParaRPr lang="en-US"/>
        </a:p>
      </dgm:t>
    </dgm:pt>
    <dgm:pt modelId="{0972D7CA-8598-4CC8-97BD-8FF1B63F8E0A}" type="sibTrans" cxnId="{172A1752-01E7-4681-82E5-A3D3EFD00090}">
      <dgm:prSet/>
      <dgm:spPr/>
      <dgm:t>
        <a:bodyPr/>
        <a:lstStyle/>
        <a:p>
          <a:endParaRPr lang="en-US"/>
        </a:p>
      </dgm:t>
    </dgm:pt>
    <dgm:pt modelId="{894E6F76-A5D4-4E5E-893D-93622B38073D}">
      <dgm:prSet custT="1"/>
      <dgm:spPr/>
      <dgm:t>
        <a:bodyPr/>
        <a:lstStyle/>
        <a:p>
          <a:r>
            <a:rPr lang="en-US" sz="2000" dirty="0"/>
            <a:t>Navigate between groups of resonances in </a:t>
          </a:r>
          <a:r>
            <a:rPr lang="en-US" sz="2000" dirty="0" err="1"/>
            <a:t>Rezonator</a:t>
          </a:r>
          <a:r>
            <a:rPr lang="en-US" sz="2000" dirty="0"/>
            <a:t> using the clique stackings</a:t>
          </a:r>
        </a:p>
      </dgm:t>
    </dgm:pt>
    <dgm:pt modelId="{608FCAE5-B11E-49DC-B158-6A6606FA2B72}" type="parTrans" cxnId="{802B46B0-44F7-42C7-A18A-6FFCE7A127D3}">
      <dgm:prSet/>
      <dgm:spPr/>
      <dgm:t>
        <a:bodyPr/>
        <a:lstStyle/>
        <a:p>
          <a:endParaRPr lang="en-US"/>
        </a:p>
      </dgm:t>
    </dgm:pt>
    <dgm:pt modelId="{63FAF0C4-42E4-4240-84AB-0FA86E3321A4}" type="sibTrans" cxnId="{802B46B0-44F7-42C7-A18A-6FFCE7A127D3}">
      <dgm:prSet/>
      <dgm:spPr/>
      <dgm:t>
        <a:bodyPr/>
        <a:lstStyle/>
        <a:p>
          <a:endParaRPr lang="en-US"/>
        </a:p>
      </dgm:t>
    </dgm:pt>
    <dgm:pt modelId="{5B288A0D-B448-483F-963F-CB6D6CAC250A}">
      <dgm:prSet/>
      <dgm:spPr/>
      <dgm:t>
        <a:bodyPr/>
        <a:lstStyle/>
        <a:p>
          <a:r>
            <a:rPr lang="en-US"/>
            <a:t>Understand</a:t>
          </a:r>
        </a:p>
      </dgm:t>
    </dgm:pt>
    <dgm:pt modelId="{A1528E02-34D7-41B3-B4D0-D80AA32A01ED}" type="parTrans" cxnId="{2D362B3F-C4B4-46A6-9D1C-7F26BE054751}">
      <dgm:prSet/>
      <dgm:spPr/>
      <dgm:t>
        <a:bodyPr/>
        <a:lstStyle/>
        <a:p>
          <a:endParaRPr lang="en-US"/>
        </a:p>
      </dgm:t>
    </dgm:pt>
    <dgm:pt modelId="{9C07B2CF-9E71-484B-89A2-139D268BF2A9}" type="sibTrans" cxnId="{2D362B3F-C4B4-46A6-9D1C-7F26BE054751}">
      <dgm:prSet/>
      <dgm:spPr/>
      <dgm:t>
        <a:bodyPr/>
        <a:lstStyle/>
        <a:p>
          <a:endParaRPr lang="en-US"/>
        </a:p>
      </dgm:t>
    </dgm:pt>
    <dgm:pt modelId="{6AA43E47-2552-49A7-84E3-B76E6A0E275D}">
      <dgm:prSet custT="1"/>
      <dgm:spPr/>
      <dgm:t>
        <a:bodyPr/>
        <a:lstStyle/>
        <a:p>
          <a:r>
            <a:rPr lang="en-US" sz="2000" dirty="0"/>
            <a:t>Understand the idea of epistemic access and epistemic stance</a:t>
          </a:r>
        </a:p>
      </dgm:t>
    </dgm:pt>
    <dgm:pt modelId="{F85000CB-34EB-47D0-A0AD-2148E915CE83}" type="parTrans" cxnId="{0E483AA2-F73B-40AC-94E1-B96F98C6E952}">
      <dgm:prSet/>
      <dgm:spPr/>
      <dgm:t>
        <a:bodyPr/>
        <a:lstStyle/>
        <a:p>
          <a:endParaRPr lang="en-US"/>
        </a:p>
      </dgm:t>
    </dgm:pt>
    <dgm:pt modelId="{AF4DA3AB-BA19-481E-8D21-9B546CA59306}" type="sibTrans" cxnId="{0E483AA2-F73B-40AC-94E1-B96F98C6E952}">
      <dgm:prSet/>
      <dgm:spPr/>
      <dgm:t>
        <a:bodyPr/>
        <a:lstStyle/>
        <a:p>
          <a:endParaRPr lang="en-US"/>
        </a:p>
      </dgm:t>
    </dgm:pt>
    <dgm:pt modelId="{5C0AFA93-0D25-4307-812F-69E807A130F4}">
      <dgm:prSet/>
      <dgm:spPr/>
      <dgm:t>
        <a:bodyPr/>
        <a:lstStyle/>
        <a:p>
          <a:r>
            <a:rPr lang="en-US" dirty="0"/>
            <a:t>Identify</a:t>
          </a:r>
        </a:p>
      </dgm:t>
    </dgm:pt>
    <dgm:pt modelId="{0AC8B907-CC2B-4B15-B7C1-B60BD4E364F6}" type="parTrans" cxnId="{E3CAF8D1-77B0-4A86-AA83-BC29F7B7AFE9}">
      <dgm:prSet/>
      <dgm:spPr/>
      <dgm:t>
        <a:bodyPr/>
        <a:lstStyle/>
        <a:p>
          <a:endParaRPr lang="en-US"/>
        </a:p>
      </dgm:t>
    </dgm:pt>
    <dgm:pt modelId="{DE92FD00-25C7-4743-8359-B61367E8D193}" type="sibTrans" cxnId="{E3CAF8D1-77B0-4A86-AA83-BC29F7B7AFE9}">
      <dgm:prSet/>
      <dgm:spPr/>
      <dgm:t>
        <a:bodyPr/>
        <a:lstStyle/>
        <a:p>
          <a:endParaRPr lang="en-US"/>
        </a:p>
      </dgm:t>
    </dgm:pt>
    <dgm:pt modelId="{5190161B-F484-4A1A-BD89-B57262EFC0AD}">
      <dgm:prSet custT="1"/>
      <dgm:spPr/>
      <dgm:t>
        <a:bodyPr/>
        <a:lstStyle/>
        <a:p>
          <a:r>
            <a:rPr lang="en-US" sz="2000" dirty="0"/>
            <a:t>Identify linguistic evidence for degree of epistemic authority</a:t>
          </a:r>
        </a:p>
      </dgm:t>
    </dgm:pt>
    <dgm:pt modelId="{7ABCED44-E184-44E0-9E01-F4756B3CD1AB}" type="parTrans" cxnId="{2BA399BA-A835-423C-9D76-610A43E7D666}">
      <dgm:prSet/>
      <dgm:spPr/>
      <dgm:t>
        <a:bodyPr/>
        <a:lstStyle/>
        <a:p>
          <a:endParaRPr lang="en-US"/>
        </a:p>
      </dgm:t>
    </dgm:pt>
    <dgm:pt modelId="{EF8762A2-9AF3-4B5C-B29E-A1DCD987AE92}" type="sibTrans" cxnId="{2BA399BA-A835-423C-9D76-610A43E7D666}">
      <dgm:prSet/>
      <dgm:spPr/>
      <dgm:t>
        <a:bodyPr/>
        <a:lstStyle/>
        <a:p>
          <a:endParaRPr lang="en-US"/>
        </a:p>
      </dgm:t>
    </dgm:pt>
    <dgm:pt modelId="{766F3AF3-2826-49C0-8C82-26821BCB2B8E}">
      <dgm:prSet/>
      <dgm:spPr/>
      <dgm:t>
        <a:bodyPr/>
        <a:lstStyle/>
        <a:p>
          <a:r>
            <a:rPr lang="en-US" dirty="0"/>
            <a:t>Point out</a:t>
          </a:r>
        </a:p>
      </dgm:t>
    </dgm:pt>
    <dgm:pt modelId="{E3785CE5-CD34-4C53-820B-E46FDDBEB520}" type="parTrans" cxnId="{46934619-14CF-464C-9076-E5278716CBD0}">
      <dgm:prSet/>
      <dgm:spPr/>
      <dgm:t>
        <a:bodyPr/>
        <a:lstStyle/>
        <a:p>
          <a:endParaRPr lang="en-US"/>
        </a:p>
      </dgm:t>
    </dgm:pt>
    <dgm:pt modelId="{9C1F8C30-8319-4079-972F-F872B3A7980D}" type="sibTrans" cxnId="{46934619-14CF-464C-9076-E5278716CBD0}">
      <dgm:prSet/>
      <dgm:spPr/>
      <dgm:t>
        <a:bodyPr/>
        <a:lstStyle/>
        <a:p>
          <a:endParaRPr lang="en-US"/>
        </a:p>
      </dgm:t>
    </dgm:pt>
    <dgm:pt modelId="{725A0095-D1F5-4D08-8925-2AA55F6B3A9A}">
      <dgm:prSet custT="1"/>
      <dgm:spPr/>
      <dgm:t>
        <a:bodyPr/>
        <a:lstStyle/>
        <a:p>
          <a:r>
            <a:rPr lang="en-US" sz="2000" dirty="0"/>
            <a:t>Point out how epistemic stance is taken and negotiated through language in different adjacency pair types</a:t>
          </a:r>
        </a:p>
      </dgm:t>
    </dgm:pt>
    <dgm:pt modelId="{7B256EE8-D49C-4BB8-A471-5B30EBED6E32}" type="parTrans" cxnId="{AC896762-05BA-4EF9-B036-23BC9BC2824A}">
      <dgm:prSet/>
      <dgm:spPr/>
      <dgm:t>
        <a:bodyPr/>
        <a:lstStyle/>
        <a:p>
          <a:endParaRPr lang="en-US"/>
        </a:p>
      </dgm:t>
    </dgm:pt>
    <dgm:pt modelId="{4C4452B7-7765-4F64-B6A5-2A866F2C40D0}" type="sibTrans" cxnId="{AC896762-05BA-4EF9-B036-23BC9BC2824A}">
      <dgm:prSet/>
      <dgm:spPr/>
      <dgm:t>
        <a:bodyPr/>
        <a:lstStyle/>
        <a:p>
          <a:endParaRPr lang="en-US"/>
        </a:p>
      </dgm:t>
    </dgm:pt>
    <dgm:pt modelId="{8218B63E-955A-41E9-8A8E-2D373C670772}" type="pres">
      <dgm:prSet presAssocID="{775D480D-90E1-43E4-8DBF-92FC78A05346}" presName="Name0" presStyleCnt="0">
        <dgm:presLayoutVars>
          <dgm:dir/>
          <dgm:animLvl val="lvl"/>
          <dgm:resizeHandles val="exact"/>
        </dgm:presLayoutVars>
      </dgm:prSet>
      <dgm:spPr/>
    </dgm:pt>
    <dgm:pt modelId="{A9ADB1C1-9168-470F-B18E-8AEFDC7BB474}" type="pres">
      <dgm:prSet presAssocID="{766F3AF3-2826-49C0-8C82-26821BCB2B8E}" presName="boxAndChildren" presStyleCnt="0"/>
      <dgm:spPr/>
    </dgm:pt>
    <dgm:pt modelId="{11886B23-88AA-4616-95D8-209311E50BC0}" type="pres">
      <dgm:prSet presAssocID="{766F3AF3-2826-49C0-8C82-26821BCB2B8E}" presName="parentTextBox" presStyleLbl="alignNode1" presStyleIdx="0" presStyleCnt="5"/>
      <dgm:spPr/>
    </dgm:pt>
    <dgm:pt modelId="{451A1B87-9B56-483C-85EA-700D1B09664C}" type="pres">
      <dgm:prSet presAssocID="{766F3AF3-2826-49C0-8C82-26821BCB2B8E}" presName="descendantBox" presStyleLbl="bgAccFollowNode1" presStyleIdx="0" presStyleCnt="5"/>
      <dgm:spPr/>
    </dgm:pt>
    <dgm:pt modelId="{100E0DF6-4F65-40F0-89B1-B03104EA780C}" type="pres">
      <dgm:prSet presAssocID="{DE92FD00-25C7-4743-8359-B61367E8D193}" presName="sp" presStyleCnt="0"/>
      <dgm:spPr/>
    </dgm:pt>
    <dgm:pt modelId="{B2ECA196-7ADE-4F14-BCF1-ABEBCC3DA11D}" type="pres">
      <dgm:prSet presAssocID="{5C0AFA93-0D25-4307-812F-69E807A130F4}" presName="arrowAndChildren" presStyleCnt="0"/>
      <dgm:spPr/>
    </dgm:pt>
    <dgm:pt modelId="{F7889590-8478-430A-8536-3A9A01EE578E}" type="pres">
      <dgm:prSet presAssocID="{5C0AFA93-0D25-4307-812F-69E807A130F4}" presName="parentTextArrow" presStyleLbl="node1" presStyleIdx="0" presStyleCnt="0"/>
      <dgm:spPr/>
    </dgm:pt>
    <dgm:pt modelId="{2C2525B8-3D71-46CC-A60B-121B42FBA36F}" type="pres">
      <dgm:prSet presAssocID="{5C0AFA93-0D25-4307-812F-69E807A130F4}" presName="arrow" presStyleLbl="alignNode1" presStyleIdx="1" presStyleCnt="5"/>
      <dgm:spPr/>
    </dgm:pt>
    <dgm:pt modelId="{82C15F18-4365-4F5E-B798-5F686E792758}" type="pres">
      <dgm:prSet presAssocID="{5C0AFA93-0D25-4307-812F-69E807A130F4}" presName="descendantArrow" presStyleLbl="bgAccFollowNode1" presStyleIdx="1" presStyleCnt="5"/>
      <dgm:spPr/>
    </dgm:pt>
    <dgm:pt modelId="{A2EAAC83-0AA4-4084-B5C0-452F1707BD3B}" type="pres">
      <dgm:prSet presAssocID="{9C07B2CF-9E71-484B-89A2-139D268BF2A9}" presName="sp" presStyleCnt="0"/>
      <dgm:spPr/>
    </dgm:pt>
    <dgm:pt modelId="{CD574ACB-2A51-48A9-B574-959987E2C6EB}" type="pres">
      <dgm:prSet presAssocID="{5B288A0D-B448-483F-963F-CB6D6CAC250A}" presName="arrowAndChildren" presStyleCnt="0"/>
      <dgm:spPr/>
    </dgm:pt>
    <dgm:pt modelId="{6F947DAF-B9F0-4FA3-AFDB-EF446C26376E}" type="pres">
      <dgm:prSet presAssocID="{5B288A0D-B448-483F-963F-CB6D6CAC250A}" presName="parentTextArrow" presStyleLbl="node1" presStyleIdx="0" presStyleCnt="0"/>
      <dgm:spPr/>
    </dgm:pt>
    <dgm:pt modelId="{CE90498F-2F49-4F6C-82D8-12DB41C81A3A}" type="pres">
      <dgm:prSet presAssocID="{5B288A0D-B448-483F-963F-CB6D6CAC250A}" presName="arrow" presStyleLbl="alignNode1" presStyleIdx="2" presStyleCnt="5"/>
      <dgm:spPr/>
    </dgm:pt>
    <dgm:pt modelId="{07AE5141-4A85-466E-8BA2-307F696FA1FF}" type="pres">
      <dgm:prSet presAssocID="{5B288A0D-B448-483F-963F-CB6D6CAC250A}" presName="descendantArrow" presStyleLbl="bgAccFollowNode1" presStyleIdx="2" presStyleCnt="5"/>
      <dgm:spPr/>
    </dgm:pt>
    <dgm:pt modelId="{5552611B-73A8-44EA-8C50-0469D128509F}" type="pres">
      <dgm:prSet presAssocID="{0972D7CA-8598-4CC8-97BD-8FF1B63F8E0A}" presName="sp" presStyleCnt="0"/>
      <dgm:spPr/>
    </dgm:pt>
    <dgm:pt modelId="{DCDEB9F4-7984-4351-A9E1-6814240D7A2A}" type="pres">
      <dgm:prSet presAssocID="{0A5272B2-9FA2-4AF2-923F-F68ADCDBDC4B}" presName="arrowAndChildren" presStyleCnt="0"/>
      <dgm:spPr/>
    </dgm:pt>
    <dgm:pt modelId="{E394B91E-8C06-4864-B9D2-B72193CD1D59}" type="pres">
      <dgm:prSet presAssocID="{0A5272B2-9FA2-4AF2-923F-F68ADCDBDC4B}" presName="parentTextArrow" presStyleLbl="node1" presStyleIdx="0" presStyleCnt="0"/>
      <dgm:spPr/>
    </dgm:pt>
    <dgm:pt modelId="{53F93D63-1B87-4CB2-8C80-F0034FBA26D0}" type="pres">
      <dgm:prSet presAssocID="{0A5272B2-9FA2-4AF2-923F-F68ADCDBDC4B}" presName="arrow" presStyleLbl="alignNode1" presStyleIdx="3" presStyleCnt="5"/>
      <dgm:spPr/>
    </dgm:pt>
    <dgm:pt modelId="{5E4C83AE-BF0D-4738-B0BB-AB1880857224}" type="pres">
      <dgm:prSet presAssocID="{0A5272B2-9FA2-4AF2-923F-F68ADCDBDC4B}" presName="descendantArrow" presStyleLbl="bgAccFollowNode1" presStyleIdx="3" presStyleCnt="5"/>
      <dgm:spPr/>
    </dgm:pt>
    <dgm:pt modelId="{F5FDAE1F-9B46-4802-B2F4-5B80E8F53FFA}" type="pres">
      <dgm:prSet presAssocID="{5C76C08B-7D84-4023-BB5B-5C0E0CD6A2C7}" presName="sp" presStyleCnt="0"/>
      <dgm:spPr/>
    </dgm:pt>
    <dgm:pt modelId="{1A42219A-00EE-404B-9989-C1720D01BFA7}" type="pres">
      <dgm:prSet presAssocID="{DB753DF7-B655-43A4-BD21-B5B73DC72F39}" presName="arrowAndChildren" presStyleCnt="0"/>
      <dgm:spPr/>
    </dgm:pt>
    <dgm:pt modelId="{C2503477-9B8A-42EB-97C4-C66C4C62DD0E}" type="pres">
      <dgm:prSet presAssocID="{DB753DF7-B655-43A4-BD21-B5B73DC72F39}" presName="parentTextArrow" presStyleLbl="node1" presStyleIdx="0" presStyleCnt="0"/>
      <dgm:spPr/>
    </dgm:pt>
    <dgm:pt modelId="{8E8C820D-15D9-4023-8352-E45DB8004CEF}" type="pres">
      <dgm:prSet presAssocID="{DB753DF7-B655-43A4-BD21-B5B73DC72F39}" presName="arrow" presStyleLbl="alignNode1" presStyleIdx="4" presStyleCnt="5"/>
      <dgm:spPr/>
    </dgm:pt>
    <dgm:pt modelId="{D20C57A5-E8F5-4150-82E5-8D8F1B1E2C4F}" type="pres">
      <dgm:prSet presAssocID="{DB753DF7-B655-43A4-BD21-B5B73DC72F39}" presName="descendantArrow" presStyleLbl="bgAccFollowNode1" presStyleIdx="4" presStyleCnt="5"/>
      <dgm:spPr/>
    </dgm:pt>
  </dgm:ptLst>
  <dgm:cxnLst>
    <dgm:cxn modelId="{4B7CCC08-E3BE-4F06-BAA1-C1EF754A742C}" srcId="{775D480D-90E1-43E4-8DBF-92FC78A05346}" destId="{DB753DF7-B655-43A4-BD21-B5B73DC72F39}" srcOrd="0" destOrd="0" parTransId="{94A509FA-62CC-4B1F-9006-05A3C22066A7}" sibTransId="{5C76C08B-7D84-4023-BB5B-5C0E0CD6A2C7}"/>
    <dgm:cxn modelId="{0563FC0A-F913-4929-A51D-E5523B52BD14}" type="presOf" srcId="{0A5272B2-9FA2-4AF2-923F-F68ADCDBDC4B}" destId="{E394B91E-8C06-4864-B9D2-B72193CD1D59}" srcOrd="0" destOrd="0" presId="urn:microsoft.com/office/officeart/2016/7/layout/VerticalDownArrowProcess"/>
    <dgm:cxn modelId="{46934619-14CF-464C-9076-E5278716CBD0}" srcId="{775D480D-90E1-43E4-8DBF-92FC78A05346}" destId="{766F3AF3-2826-49C0-8C82-26821BCB2B8E}" srcOrd="4" destOrd="0" parTransId="{E3785CE5-CD34-4C53-820B-E46FDDBEB520}" sibTransId="{9C1F8C30-8319-4079-972F-F872B3A7980D}"/>
    <dgm:cxn modelId="{4BA6CE26-427E-4888-81F9-AEA8801E5546}" type="presOf" srcId="{5190161B-F484-4A1A-BD89-B57262EFC0AD}" destId="{82C15F18-4365-4F5E-B798-5F686E792758}" srcOrd="0" destOrd="0" presId="urn:microsoft.com/office/officeart/2016/7/layout/VerticalDownArrowProcess"/>
    <dgm:cxn modelId="{056E9E27-230B-4BB7-B444-F079A7DF5000}" type="presOf" srcId="{894E6F76-A5D4-4E5E-893D-93622B38073D}" destId="{5E4C83AE-BF0D-4738-B0BB-AB1880857224}" srcOrd="0" destOrd="0" presId="urn:microsoft.com/office/officeart/2016/7/layout/VerticalDownArrowProcess"/>
    <dgm:cxn modelId="{B709CB30-5829-434C-AF0A-BE0EBFD3FAD4}" type="presOf" srcId="{70A1F286-4AD5-4A97-9AB5-20B64CB64B9B}" destId="{D20C57A5-E8F5-4150-82E5-8D8F1B1E2C4F}" srcOrd="0" destOrd="0" presId="urn:microsoft.com/office/officeart/2016/7/layout/VerticalDownArrowProcess"/>
    <dgm:cxn modelId="{2D362B3F-C4B4-46A6-9D1C-7F26BE054751}" srcId="{775D480D-90E1-43E4-8DBF-92FC78A05346}" destId="{5B288A0D-B448-483F-963F-CB6D6CAC250A}" srcOrd="2" destOrd="0" parTransId="{A1528E02-34D7-41B3-B4D0-D80AA32A01ED}" sibTransId="{9C07B2CF-9E71-484B-89A2-139D268BF2A9}"/>
    <dgm:cxn modelId="{DEA4773F-39F6-4EE0-8163-AD8E87127646}" type="presOf" srcId="{5C0AFA93-0D25-4307-812F-69E807A130F4}" destId="{2C2525B8-3D71-46CC-A60B-121B42FBA36F}" srcOrd="1" destOrd="0" presId="urn:microsoft.com/office/officeart/2016/7/layout/VerticalDownArrowProcess"/>
    <dgm:cxn modelId="{AC896762-05BA-4EF9-B036-23BC9BC2824A}" srcId="{766F3AF3-2826-49C0-8C82-26821BCB2B8E}" destId="{725A0095-D1F5-4D08-8925-2AA55F6B3A9A}" srcOrd="0" destOrd="0" parTransId="{7B256EE8-D49C-4BB8-A471-5B30EBED6E32}" sibTransId="{4C4452B7-7765-4F64-B6A5-2A866F2C40D0}"/>
    <dgm:cxn modelId="{4392BF65-86A9-416E-ADB5-92305D471131}" type="presOf" srcId="{5C0AFA93-0D25-4307-812F-69E807A130F4}" destId="{F7889590-8478-430A-8536-3A9A01EE578E}" srcOrd="0" destOrd="0" presId="urn:microsoft.com/office/officeart/2016/7/layout/VerticalDownArrowProcess"/>
    <dgm:cxn modelId="{E0004749-A6A3-40EA-B06B-DEDF943D1702}" type="presOf" srcId="{6AA43E47-2552-49A7-84E3-B76E6A0E275D}" destId="{07AE5141-4A85-466E-8BA2-307F696FA1FF}" srcOrd="0" destOrd="0" presId="urn:microsoft.com/office/officeart/2016/7/layout/VerticalDownArrowProcess"/>
    <dgm:cxn modelId="{65CF4E4A-C5D3-43E9-B94B-4401708B48D6}" type="presOf" srcId="{5B288A0D-B448-483F-963F-CB6D6CAC250A}" destId="{6F947DAF-B9F0-4FA3-AFDB-EF446C26376E}" srcOrd="0" destOrd="0" presId="urn:microsoft.com/office/officeart/2016/7/layout/VerticalDownArrowProcess"/>
    <dgm:cxn modelId="{6F9CA16A-02BC-4A14-8515-59DFA3A7F6D8}" type="presOf" srcId="{775D480D-90E1-43E4-8DBF-92FC78A05346}" destId="{8218B63E-955A-41E9-8A8E-2D373C670772}" srcOrd="0" destOrd="0" presId="urn:microsoft.com/office/officeart/2016/7/layout/VerticalDownArrowProcess"/>
    <dgm:cxn modelId="{7D4BC64B-A86E-4AA6-92AA-2EDDED6CD5AF}" type="presOf" srcId="{DB753DF7-B655-43A4-BD21-B5B73DC72F39}" destId="{C2503477-9B8A-42EB-97C4-C66C4C62DD0E}" srcOrd="0" destOrd="0" presId="urn:microsoft.com/office/officeart/2016/7/layout/VerticalDownArrowProcess"/>
    <dgm:cxn modelId="{172A1752-01E7-4681-82E5-A3D3EFD00090}" srcId="{775D480D-90E1-43E4-8DBF-92FC78A05346}" destId="{0A5272B2-9FA2-4AF2-923F-F68ADCDBDC4B}" srcOrd="1" destOrd="0" parTransId="{351DE521-B004-4A95-825B-402BF0E162D3}" sibTransId="{0972D7CA-8598-4CC8-97BD-8FF1B63F8E0A}"/>
    <dgm:cxn modelId="{21E1B078-2F71-4C80-A30C-12493E41723E}" srcId="{DB753DF7-B655-43A4-BD21-B5B73DC72F39}" destId="{70A1F286-4AD5-4A97-9AB5-20B64CB64B9B}" srcOrd="0" destOrd="0" parTransId="{F531CCAF-DA6B-44F0-B1A0-26B404A0BDA0}" sibTransId="{F81A5B0B-9362-430F-9842-54BE7416E6F7}"/>
    <dgm:cxn modelId="{09A2277F-CCDC-46BA-A86D-9F8C19BD121E}" type="presOf" srcId="{0A5272B2-9FA2-4AF2-923F-F68ADCDBDC4B}" destId="{53F93D63-1B87-4CB2-8C80-F0034FBA26D0}" srcOrd="1" destOrd="0" presId="urn:microsoft.com/office/officeart/2016/7/layout/VerticalDownArrowProcess"/>
    <dgm:cxn modelId="{212A3E8A-6E05-4871-B40D-7AFC44A35E44}" type="presOf" srcId="{5B288A0D-B448-483F-963F-CB6D6CAC250A}" destId="{CE90498F-2F49-4F6C-82D8-12DB41C81A3A}" srcOrd="1" destOrd="0" presId="urn:microsoft.com/office/officeart/2016/7/layout/VerticalDownArrowProcess"/>
    <dgm:cxn modelId="{EC1AD790-3A38-4877-9DA3-EAD3DBA4DED5}" type="presOf" srcId="{725A0095-D1F5-4D08-8925-2AA55F6B3A9A}" destId="{451A1B87-9B56-483C-85EA-700D1B09664C}" srcOrd="0" destOrd="0" presId="urn:microsoft.com/office/officeart/2016/7/layout/VerticalDownArrowProcess"/>
    <dgm:cxn modelId="{0E483AA2-F73B-40AC-94E1-B96F98C6E952}" srcId="{5B288A0D-B448-483F-963F-CB6D6CAC250A}" destId="{6AA43E47-2552-49A7-84E3-B76E6A0E275D}" srcOrd="0" destOrd="0" parTransId="{F85000CB-34EB-47D0-A0AD-2148E915CE83}" sibTransId="{AF4DA3AB-BA19-481E-8D21-9B546CA59306}"/>
    <dgm:cxn modelId="{802B46B0-44F7-42C7-A18A-6FFCE7A127D3}" srcId="{0A5272B2-9FA2-4AF2-923F-F68ADCDBDC4B}" destId="{894E6F76-A5D4-4E5E-893D-93622B38073D}" srcOrd="0" destOrd="0" parTransId="{608FCAE5-B11E-49DC-B158-6A6606FA2B72}" sibTransId="{63FAF0C4-42E4-4240-84AB-0FA86E3321A4}"/>
    <dgm:cxn modelId="{E6988EB3-0E4A-4B84-82AC-DDCE9F7A834E}" type="presOf" srcId="{766F3AF3-2826-49C0-8C82-26821BCB2B8E}" destId="{11886B23-88AA-4616-95D8-209311E50BC0}" srcOrd="0" destOrd="0" presId="urn:microsoft.com/office/officeart/2016/7/layout/VerticalDownArrowProcess"/>
    <dgm:cxn modelId="{2BA399BA-A835-423C-9D76-610A43E7D666}" srcId="{5C0AFA93-0D25-4307-812F-69E807A130F4}" destId="{5190161B-F484-4A1A-BD89-B57262EFC0AD}" srcOrd="0" destOrd="0" parTransId="{7ABCED44-E184-44E0-9E01-F4756B3CD1AB}" sibTransId="{EF8762A2-9AF3-4B5C-B29E-A1DCD987AE92}"/>
    <dgm:cxn modelId="{E3CAF8D1-77B0-4A86-AA83-BC29F7B7AFE9}" srcId="{775D480D-90E1-43E4-8DBF-92FC78A05346}" destId="{5C0AFA93-0D25-4307-812F-69E807A130F4}" srcOrd="3" destOrd="0" parTransId="{0AC8B907-CC2B-4B15-B7C1-B60BD4E364F6}" sibTransId="{DE92FD00-25C7-4743-8359-B61367E8D193}"/>
    <dgm:cxn modelId="{7E42DBD5-F1B9-4025-BD4B-7135EBC9AB10}" type="presOf" srcId="{DB753DF7-B655-43A4-BD21-B5B73DC72F39}" destId="{8E8C820D-15D9-4023-8352-E45DB8004CEF}" srcOrd="1" destOrd="0" presId="urn:microsoft.com/office/officeart/2016/7/layout/VerticalDownArrowProcess"/>
    <dgm:cxn modelId="{76F4EADA-A4B0-4B4D-89E6-66705932DE94}" type="presParOf" srcId="{8218B63E-955A-41E9-8A8E-2D373C670772}" destId="{A9ADB1C1-9168-470F-B18E-8AEFDC7BB474}" srcOrd="0" destOrd="0" presId="urn:microsoft.com/office/officeart/2016/7/layout/VerticalDownArrowProcess"/>
    <dgm:cxn modelId="{C0DAF9EB-6D3E-4D3B-AA70-F7492C6E7ED2}" type="presParOf" srcId="{A9ADB1C1-9168-470F-B18E-8AEFDC7BB474}" destId="{11886B23-88AA-4616-95D8-209311E50BC0}" srcOrd="0" destOrd="0" presId="urn:microsoft.com/office/officeart/2016/7/layout/VerticalDownArrowProcess"/>
    <dgm:cxn modelId="{F0E8ED74-9380-4381-A77E-D8BCBE62588C}" type="presParOf" srcId="{A9ADB1C1-9168-470F-B18E-8AEFDC7BB474}" destId="{451A1B87-9B56-483C-85EA-700D1B09664C}" srcOrd="1" destOrd="0" presId="urn:microsoft.com/office/officeart/2016/7/layout/VerticalDownArrowProcess"/>
    <dgm:cxn modelId="{94876596-C734-45FF-AF5D-57D00213B615}" type="presParOf" srcId="{8218B63E-955A-41E9-8A8E-2D373C670772}" destId="{100E0DF6-4F65-40F0-89B1-B03104EA780C}" srcOrd="1" destOrd="0" presId="urn:microsoft.com/office/officeart/2016/7/layout/VerticalDownArrowProcess"/>
    <dgm:cxn modelId="{E86F828B-CFDE-4107-9D14-AA9B92323D61}" type="presParOf" srcId="{8218B63E-955A-41E9-8A8E-2D373C670772}" destId="{B2ECA196-7ADE-4F14-BCF1-ABEBCC3DA11D}" srcOrd="2" destOrd="0" presId="urn:microsoft.com/office/officeart/2016/7/layout/VerticalDownArrowProcess"/>
    <dgm:cxn modelId="{A069AAA8-82E9-49CD-9747-0056CBCC2D5F}" type="presParOf" srcId="{B2ECA196-7ADE-4F14-BCF1-ABEBCC3DA11D}" destId="{F7889590-8478-430A-8536-3A9A01EE578E}" srcOrd="0" destOrd="0" presId="urn:microsoft.com/office/officeart/2016/7/layout/VerticalDownArrowProcess"/>
    <dgm:cxn modelId="{5405A8AA-6117-455C-B6B5-1E86111A242E}" type="presParOf" srcId="{B2ECA196-7ADE-4F14-BCF1-ABEBCC3DA11D}" destId="{2C2525B8-3D71-46CC-A60B-121B42FBA36F}" srcOrd="1" destOrd="0" presId="urn:microsoft.com/office/officeart/2016/7/layout/VerticalDownArrowProcess"/>
    <dgm:cxn modelId="{9D111FEC-58CC-468B-BEA5-A427559BABD1}" type="presParOf" srcId="{B2ECA196-7ADE-4F14-BCF1-ABEBCC3DA11D}" destId="{82C15F18-4365-4F5E-B798-5F686E792758}" srcOrd="2" destOrd="0" presId="urn:microsoft.com/office/officeart/2016/7/layout/VerticalDownArrowProcess"/>
    <dgm:cxn modelId="{8CCBC0AD-4BC9-4675-B378-AA0BC6312800}" type="presParOf" srcId="{8218B63E-955A-41E9-8A8E-2D373C670772}" destId="{A2EAAC83-0AA4-4084-B5C0-452F1707BD3B}" srcOrd="3" destOrd="0" presId="urn:microsoft.com/office/officeart/2016/7/layout/VerticalDownArrowProcess"/>
    <dgm:cxn modelId="{B424D88E-9092-40CC-A704-77C8C5A3D656}" type="presParOf" srcId="{8218B63E-955A-41E9-8A8E-2D373C670772}" destId="{CD574ACB-2A51-48A9-B574-959987E2C6EB}" srcOrd="4" destOrd="0" presId="urn:microsoft.com/office/officeart/2016/7/layout/VerticalDownArrowProcess"/>
    <dgm:cxn modelId="{E841C9AD-1E38-4257-A2CC-3C6E49846A08}" type="presParOf" srcId="{CD574ACB-2A51-48A9-B574-959987E2C6EB}" destId="{6F947DAF-B9F0-4FA3-AFDB-EF446C26376E}" srcOrd="0" destOrd="0" presId="urn:microsoft.com/office/officeart/2016/7/layout/VerticalDownArrowProcess"/>
    <dgm:cxn modelId="{321A4B56-FD95-4785-A6E9-4B02335F2B1B}" type="presParOf" srcId="{CD574ACB-2A51-48A9-B574-959987E2C6EB}" destId="{CE90498F-2F49-4F6C-82D8-12DB41C81A3A}" srcOrd="1" destOrd="0" presId="urn:microsoft.com/office/officeart/2016/7/layout/VerticalDownArrowProcess"/>
    <dgm:cxn modelId="{79BAF691-DA95-4364-BBE5-B9E064106840}" type="presParOf" srcId="{CD574ACB-2A51-48A9-B574-959987E2C6EB}" destId="{07AE5141-4A85-466E-8BA2-307F696FA1FF}" srcOrd="2" destOrd="0" presId="urn:microsoft.com/office/officeart/2016/7/layout/VerticalDownArrowProcess"/>
    <dgm:cxn modelId="{C3F44783-0150-46D8-BDC6-6DE284E6FD7F}" type="presParOf" srcId="{8218B63E-955A-41E9-8A8E-2D373C670772}" destId="{5552611B-73A8-44EA-8C50-0469D128509F}" srcOrd="5" destOrd="0" presId="urn:microsoft.com/office/officeart/2016/7/layout/VerticalDownArrowProcess"/>
    <dgm:cxn modelId="{9861DCAB-DAFB-46D1-9E4C-6BFE7DEC4F5B}" type="presParOf" srcId="{8218B63E-955A-41E9-8A8E-2D373C670772}" destId="{DCDEB9F4-7984-4351-A9E1-6814240D7A2A}" srcOrd="6" destOrd="0" presId="urn:microsoft.com/office/officeart/2016/7/layout/VerticalDownArrowProcess"/>
    <dgm:cxn modelId="{684C3ECE-8E32-4F03-AB06-CC61D46DE7C1}" type="presParOf" srcId="{DCDEB9F4-7984-4351-A9E1-6814240D7A2A}" destId="{E394B91E-8C06-4864-B9D2-B72193CD1D59}" srcOrd="0" destOrd="0" presId="urn:microsoft.com/office/officeart/2016/7/layout/VerticalDownArrowProcess"/>
    <dgm:cxn modelId="{C9E7ECFF-1C03-46D2-A02C-24D6592B5C55}" type="presParOf" srcId="{DCDEB9F4-7984-4351-A9E1-6814240D7A2A}" destId="{53F93D63-1B87-4CB2-8C80-F0034FBA26D0}" srcOrd="1" destOrd="0" presId="urn:microsoft.com/office/officeart/2016/7/layout/VerticalDownArrowProcess"/>
    <dgm:cxn modelId="{5A12D9D6-231E-4C76-B428-7ED80BB8C3C6}" type="presParOf" srcId="{DCDEB9F4-7984-4351-A9E1-6814240D7A2A}" destId="{5E4C83AE-BF0D-4738-B0BB-AB1880857224}" srcOrd="2" destOrd="0" presId="urn:microsoft.com/office/officeart/2016/7/layout/VerticalDownArrowProcess"/>
    <dgm:cxn modelId="{D157CB7D-C083-4D60-9FA6-7093C18C6D25}" type="presParOf" srcId="{8218B63E-955A-41E9-8A8E-2D373C670772}" destId="{F5FDAE1F-9B46-4802-B2F4-5B80E8F53FFA}" srcOrd="7" destOrd="0" presId="urn:microsoft.com/office/officeart/2016/7/layout/VerticalDownArrowProcess"/>
    <dgm:cxn modelId="{A364EF17-5884-4F15-8250-B7CA82C46A00}" type="presParOf" srcId="{8218B63E-955A-41E9-8A8E-2D373C670772}" destId="{1A42219A-00EE-404B-9989-C1720D01BFA7}" srcOrd="8" destOrd="0" presId="urn:microsoft.com/office/officeart/2016/7/layout/VerticalDownArrowProcess"/>
    <dgm:cxn modelId="{9F1F8E85-E106-49D1-93D9-1BA3DC528BC2}" type="presParOf" srcId="{1A42219A-00EE-404B-9989-C1720D01BFA7}" destId="{C2503477-9B8A-42EB-97C4-C66C4C62DD0E}" srcOrd="0" destOrd="0" presId="urn:microsoft.com/office/officeart/2016/7/layout/VerticalDownArrowProcess"/>
    <dgm:cxn modelId="{685CFCDE-11E1-4856-B105-EC335E33640D}" type="presParOf" srcId="{1A42219A-00EE-404B-9989-C1720D01BFA7}" destId="{8E8C820D-15D9-4023-8352-E45DB8004CEF}" srcOrd="1" destOrd="0" presId="urn:microsoft.com/office/officeart/2016/7/layout/VerticalDownArrowProcess"/>
    <dgm:cxn modelId="{59CBEC83-54BF-4B91-B588-7DBED627490C}" type="presParOf" srcId="{1A42219A-00EE-404B-9989-C1720D01BFA7}" destId="{D20C57A5-E8F5-4150-82E5-8D8F1B1E2C4F}" srcOrd="2" destOrd="0" presId="urn:microsoft.com/office/officeart/2016/7/layout/VerticalDownArrow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886B23-88AA-4616-95D8-209311E50BC0}">
      <dsp:nvSpPr>
        <dsp:cNvPr id="0" name=""/>
        <dsp:cNvSpPr/>
      </dsp:nvSpPr>
      <dsp:spPr>
        <a:xfrm>
          <a:off x="0" y="4326150"/>
          <a:ext cx="2754854" cy="70974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925" tIns="177800" rIns="195925" bIns="1778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Point out</a:t>
          </a:r>
        </a:p>
      </dsp:txBody>
      <dsp:txXfrm>
        <a:off x="0" y="4326150"/>
        <a:ext cx="2754854" cy="709740"/>
      </dsp:txXfrm>
    </dsp:sp>
    <dsp:sp modelId="{451A1B87-9B56-483C-85EA-700D1B09664C}">
      <dsp:nvSpPr>
        <dsp:cNvPr id="0" name=""/>
        <dsp:cNvSpPr/>
      </dsp:nvSpPr>
      <dsp:spPr>
        <a:xfrm>
          <a:off x="2754853" y="4326150"/>
          <a:ext cx="8264562" cy="70974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7644" tIns="254000" rIns="167644" bIns="2540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Point out how epistemic stance is taken and negotiated through language in different adjacency pair types</a:t>
          </a:r>
        </a:p>
      </dsp:txBody>
      <dsp:txXfrm>
        <a:off x="2754853" y="4326150"/>
        <a:ext cx="8264562" cy="709740"/>
      </dsp:txXfrm>
    </dsp:sp>
    <dsp:sp modelId="{2C2525B8-3D71-46CC-A60B-121B42FBA36F}">
      <dsp:nvSpPr>
        <dsp:cNvPr id="0" name=""/>
        <dsp:cNvSpPr/>
      </dsp:nvSpPr>
      <dsp:spPr>
        <a:xfrm rot="10800000">
          <a:off x="0" y="3245215"/>
          <a:ext cx="2754854" cy="1091581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925" tIns="177800" rIns="195925" bIns="1778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Identify</a:t>
          </a:r>
        </a:p>
      </dsp:txBody>
      <dsp:txXfrm rot="-10800000">
        <a:off x="0" y="3245215"/>
        <a:ext cx="2754854" cy="709528"/>
      </dsp:txXfrm>
    </dsp:sp>
    <dsp:sp modelId="{82C15F18-4365-4F5E-B798-5F686E792758}">
      <dsp:nvSpPr>
        <dsp:cNvPr id="0" name=""/>
        <dsp:cNvSpPr/>
      </dsp:nvSpPr>
      <dsp:spPr>
        <a:xfrm>
          <a:off x="2754853" y="3245215"/>
          <a:ext cx="8264562" cy="70952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7644" tIns="254000" rIns="167644" bIns="2540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Identify linguistic evidence for degree of epistemic authority</a:t>
          </a:r>
        </a:p>
      </dsp:txBody>
      <dsp:txXfrm>
        <a:off x="2754853" y="3245215"/>
        <a:ext cx="8264562" cy="709528"/>
      </dsp:txXfrm>
    </dsp:sp>
    <dsp:sp modelId="{CE90498F-2F49-4F6C-82D8-12DB41C81A3A}">
      <dsp:nvSpPr>
        <dsp:cNvPr id="0" name=""/>
        <dsp:cNvSpPr/>
      </dsp:nvSpPr>
      <dsp:spPr>
        <a:xfrm rot="10800000">
          <a:off x="0" y="2164279"/>
          <a:ext cx="2754854" cy="1091581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925" tIns="177800" rIns="195925" bIns="1778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Understand</a:t>
          </a:r>
        </a:p>
      </dsp:txBody>
      <dsp:txXfrm rot="-10800000">
        <a:off x="0" y="2164279"/>
        <a:ext cx="2754854" cy="709528"/>
      </dsp:txXfrm>
    </dsp:sp>
    <dsp:sp modelId="{07AE5141-4A85-466E-8BA2-307F696FA1FF}">
      <dsp:nvSpPr>
        <dsp:cNvPr id="0" name=""/>
        <dsp:cNvSpPr/>
      </dsp:nvSpPr>
      <dsp:spPr>
        <a:xfrm>
          <a:off x="2754853" y="2164279"/>
          <a:ext cx="8264562" cy="70952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7644" tIns="254000" rIns="167644" bIns="2540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Understand the idea of epistemic access and epistemic stance</a:t>
          </a:r>
        </a:p>
      </dsp:txBody>
      <dsp:txXfrm>
        <a:off x="2754853" y="2164279"/>
        <a:ext cx="8264562" cy="709528"/>
      </dsp:txXfrm>
    </dsp:sp>
    <dsp:sp modelId="{53F93D63-1B87-4CB2-8C80-F0034FBA26D0}">
      <dsp:nvSpPr>
        <dsp:cNvPr id="0" name=""/>
        <dsp:cNvSpPr/>
      </dsp:nvSpPr>
      <dsp:spPr>
        <a:xfrm rot="10800000">
          <a:off x="0" y="1083343"/>
          <a:ext cx="2754854" cy="1091581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925" tIns="177800" rIns="195925" bIns="1778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Navigate</a:t>
          </a:r>
        </a:p>
      </dsp:txBody>
      <dsp:txXfrm rot="-10800000">
        <a:off x="0" y="1083343"/>
        <a:ext cx="2754854" cy="709528"/>
      </dsp:txXfrm>
    </dsp:sp>
    <dsp:sp modelId="{5E4C83AE-BF0D-4738-B0BB-AB1880857224}">
      <dsp:nvSpPr>
        <dsp:cNvPr id="0" name=""/>
        <dsp:cNvSpPr/>
      </dsp:nvSpPr>
      <dsp:spPr>
        <a:xfrm>
          <a:off x="2754853" y="1083343"/>
          <a:ext cx="8264562" cy="70952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7644" tIns="254000" rIns="167644" bIns="2540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Navigate between groups of resonances in </a:t>
          </a:r>
          <a:r>
            <a:rPr lang="en-US" sz="2000" kern="1200" dirty="0" err="1"/>
            <a:t>Rezonator</a:t>
          </a:r>
          <a:r>
            <a:rPr lang="en-US" sz="2000" kern="1200" dirty="0"/>
            <a:t> using the clique stackings</a:t>
          </a:r>
        </a:p>
      </dsp:txBody>
      <dsp:txXfrm>
        <a:off x="2754853" y="1083343"/>
        <a:ext cx="8264562" cy="709528"/>
      </dsp:txXfrm>
    </dsp:sp>
    <dsp:sp modelId="{8E8C820D-15D9-4023-8352-E45DB8004CEF}">
      <dsp:nvSpPr>
        <dsp:cNvPr id="0" name=""/>
        <dsp:cNvSpPr/>
      </dsp:nvSpPr>
      <dsp:spPr>
        <a:xfrm rot="10800000">
          <a:off x="0" y="2408"/>
          <a:ext cx="2754854" cy="1091581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925" tIns="177800" rIns="195925" bIns="1778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Practise</a:t>
          </a:r>
        </a:p>
      </dsp:txBody>
      <dsp:txXfrm rot="-10800000">
        <a:off x="0" y="2408"/>
        <a:ext cx="2754854" cy="709528"/>
      </dsp:txXfrm>
    </dsp:sp>
    <dsp:sp modelId="{D20C57A5-E8F5-4150-82E5-8D8F1B1E2C4F}">
      <dsp:nvSpPr>
        <dsp:cNvPr id="0" name=""/>
        <dsp:cNvSpPr/>
      </dsp:nvSpPr>
      <dsp:spPr>
        <a:xfrm>
          <a:off x="2754853" y="2408"/>
          <a:ext cx="8264562" cy="70952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7644" tIns="254000" rIns="167644" bIns="2540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Practise annotating resonance in SBC007 and justifying your response</a:t>
          </a:r>
          <a:endParaRPr lang="en-US" sz="2000" kern="1200" dirty="0"/>
        </a:p>
      </dsp:txBody>
      <dsp:txXfrm>
        <a:off x="2754853" y="2408"/>
        <a:ext cx="8264562" cy="70952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VerticalDownArrowProcess">
  <dgm:title val="Vertical Down Arrow Process"/>
  <dgm:desc val="Use to show a progression; a timeline; sequential steps in a task, process, or workflow; or to emphasize movement or direction. Level 1 text appears inside an arrow shape while Level 2 text appears below the arrow shapes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36"/>
      <dgm:constr type="primFontSz" for="des" forName="parentTextArrow" refType="primFontSz" refFor="des" refForName="parentTextBox" op="equ"/>
      <dgm:constr type="primFontSz" for="des" forName="descendantArrow" val="24"/>
      <dgm:constr type="primFontSz" for="des" forName="descendantArrow" refType="primFontSz" refFor="des" refForName="parentTextArrow" op="lte"/>
      <dgm:constr type="primFontSz" for="des" forName="descendantBox" refType="primFontSz" refFor="des" refForName="parentTextArrow" op="lte"/>
      <dgm:constr type="primFontSz" for="des" forName="descendantBox" refType="primFontSz" refFor="des" refForName="parentTextBox" op="lte"/>
      <dgm:constr type="primFontSz" for="des" forName="descendantArrow" refType="primFontSz" refFor="des" refForName="parentTextBox" op="lte"/>
      <dgm:constr type="primFontSz" for="des" forName="descendantBox" refType="primFontSz" refFor="des" refForName="descendan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parentTextBox" refType="w" fact="0.25"/>
              <dgm:constr type="h" for="ch" forName="parentTextBox" refType="h"/>
              <dgm:constr type="t" for="ch" forName="parentTextBox"/>
              <dgm:constr type="w" for="ch" forName="descendantBox" refType="w" fact="0.75"/>
              <dgm:constr type="l" for="ch" forName="descendantBox" refType="w" fact="0.25"/>
              <dgm:constr type="b" for="ch" forName="descendantBox" refType="h"/>
              <dgm:constr type="h" for="ch" forName="descendantBox" refType="h"/>
            </dgm:constrLst>
            <dgm:ruleLst/>
            <dgm:layoutNode name="parentTextBox" styleLbl="alignNode1">
              <dgm:alg type="tx"/>
              <dgm:shape xmlns:r="http://schemas.openxmlformats.org/officeDocument/2006/relationships" type="rect" r:blip="">
                <dgm:adjLst/>
              </dgm:shape>
              <dgm:presOf axis="self"/>
              <dgm:constrLst>
                <dgm:constr type="primFontSz" refType="h" op="lte" fact="0.5"/>
                <dgm:constr type="lMarg" refType="w" fact="0.2016"/>
                <dgm:constr type="rMarg" refType="w" fact="0.2016"/>
              </dgm:constrLst>
              <dgm:ruleLst>
                <dgm:rule type="primFontSz" val="13" fact="NaN" max="NaN"/>
              </dgm:ruleLst>
            </dgm:layoutNode>
            <dgm:layoutNode name="descendantBox" styleLbl="bgAccFollowNode1">
              <dgm:alg type="tx">
                <dgm:param type="stBulletLvl" val="0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/>
              <dgm:constrLst>
                <dgm:constr type="tMarg" refType="primFontSz"/>
                <dgm:constr type="bMarg" refType="primFontSz"/>
                <dgm:constr type="lMarg" refType="w" fact="0.0575"/>
                <dgm:constr type="rMarg" refType="w" fact="0.0575"/>
              </dgm:constrLst>
              <dgm:presOf axis="des" ptType="node"/>
              <dgm:ruleLst>
                <dgm:rule type="primFontSz" val="11" fact="NaN" max="NaN"/>
              </dgm:ruleLst>
            </dgm:layoutNod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parentTextArrow" refType="w" fact="0.25"/>
              <dgm:constr type="t" for="ch" forName="parentTextArrow"/>
              <dgm:constr type="h" for="ch" forName="parentTextArrow" refType="h" fact="0.65"/>
              <dgm:constr type="w" for="ch" forName="arrow" refType="w" fact="0.25"/>
              <dgm:constr type="h" for="ch" forName="arrow" refType="h"/>
              <dgm:constr type="l" for="ch" forName="descendantArrow" refType="w" fact="0.25"/>
              <dgm:constr type="w" for="ch" forName="descendantArrow" refType="w" fact="0.75"/>
              <dgm:constr type="b" for="ch" forName="descendantArrow" refType="h" fact="0.65"/>
              <dgm:constr type="h" for="ch" forName="descendantArrow" refType="h" fact="0.65"/>
            </dgm:constrLst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>
                <dgm:constr type="primFontSz" refType="h" op="lte" fact="0.5"/>
                <dgm:constr type="lMarg" refType="w" fact="0.2016"/>
                <dgm:constr type="rMarg" refType="w" fact="0.2016"/>
              </dgm:constrLst>
              <dgm:ruleLst>
                <dgm:rule type="primFontSz" val="13" fact="NaN" max="NaN"/>
              </dgm:ruleLst>
            </dgm:layoutNode>
            <dgm:layoutNode name="arrow" styleLbl="alignNode1">
              <dgm:alg type="sp"/>
              <dgm:shape xmlns:r="http://schemas.openxmlformats.org/officeDocument/2006/relationships" rot="180" type="upArrowCallout" r:blip="">
                <dgm:adjLst>
                  <dgm:adj idx="1" val="0.05"/>
                  <dgm:adj idx="2" val="0.1"/>
                  <dgm:adj idx="3" val="0.15"/>
                </dgm:adjLst>
              </dgm:shape>
              <dgm:presOf axis="self"/>
              <dgm:constrLst/>
              <dgm:ruleLst/>
            </dgm:layoutNode>
            <dgm:layoutNode name="descendantArrow" styleLbl="bgAccFollowNode1">
              <dgm:alg type="tx">
                <dgm:param type="stBulletLvl" val="0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tMarg" refType="primFontSz"/>
                <dgm:constr type="bMarg" refType="primFontSz"/>
                <dgm:constr type="lMarg" refType="w" fact="0.0575"/>
                <dgm:constr type="rMarg" refType="w" fact="0.0575"/>
              </dgm:constrLst>
              <dgm:ruleLst>
                <dgm:rule type="primFontSz" val="11" fact="NaN" max="NaN"/>
              </dgm:ruleLst>
            </dgm:layoutNod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HK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AF7265-9714-40CD-87E4-791D4405C151}" type="datetimeFigureOut">
              <a:rPr lang="zh-HK" altLang="en-US" smtClean="0"/>
              <a:t>10/5/2023</a:t>
            </a:fld>
            <a:endParaRPr lang="zh-HK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HK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HK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HK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4A105A-621D-49A7-96AE-E239F13EC64D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41102621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5/10/2023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0957097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輔助字幕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5/10/2023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6837799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輔助字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5/10/2023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27776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輔助字幕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385828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5/10/2023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32049874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5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5/10/2023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600114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5/10/2023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16514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圖片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5/10/2023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3661548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5/10/2023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2161749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5/10/2023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8416865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5/10/2023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9081597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5/10/2023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2214235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5/10/2023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5220085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5/10/2023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084049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5/10/2023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2592652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5/10/2023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3544882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5/10/2023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7984742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5/10/2023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0205577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alpha val="7000"/>
                </a:schemeClr>
              </a:gs>
              <a:gs pos="69000">
                <a:schemeClr val="accent1">
                  <a:lumMod val="60000"/>
                  <a:lumOff val="40000"/>
                  <a:alpha val="0"/>
                </a:schemeClr>
              </a:gs>
              <a:gs pos="36000">
                <a:schemeClr val="accent1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13"/>
          <a:stretch/>
        </p:blipFill>
        <p:spPr>
          <a:xfrm>
            <a:off x="8000197" y="0"/>
            <a:ext cx="1603387" cy="1143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199"/>
          <a:stretch/>
        </p:blipFill>
        <p:spPr>
          <a:xfrm>
            <a:off x="8609012" y="6092866"/>
            <a:ext cx="993734" cy="765134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62D6E202-B606-4609-B914-27C9371A1F6D}" type="datetime1">
              <a:rPr lang="en-US" smtClean="0"/>
              <a:t>5/10/2023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976061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18" r:id="rId1"/>
    <p:sldLayoutId id="2147483819" r:id="rId2"/>
    <p:sldLayoutId id="2147483820" r:id="rId3"/>
    <p:sldLayoutId id="2147483821" r:id="rId4"/>
    <p:sldLayoutId id="2147483822" r:id="rId5"/>
    <p:sldLayoutId id="2147483823" r:id="rId6"/>
    <p:sldLayoutId id="2147483824" r:id="rId7"/>
    <p:sldLayoutId id="2147483825" r:id="rId8"/>
    <p:sldLayoutId id="2147483826" r:id="rId9"/>
    <p:sldLayoutId id="2147483827" r:id="rId10"/>
    <p:sldLayoutId id="2147483828" r:id="rId11"/>
    <p:sldLayoutId id="2147483829" r:id="rId12"/>
    <p:sldLayoutId id="2147483830" r:id="rId13"/>
    <p:sldLayoutId id="2147483831" r:id="rId14"/>
    <p:sldLayoutId id="2147483832" r:id="rId15"/>
    <p:sldLayoutId id="2147483833" r:id="rId16"/>
    <p:sldLayoutId id="2147483834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5.png"/><Relationship Id="rId4" Type="http://schemas.openxmlformats.org/officeDocument/2006/relationships/image" Target="../media/image1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ucsb.my.site.com/success/s/apply-for-summer-scholarship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7C6DF19-D007-3CD3-A21C-2476CC076A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2382" y="1454964"/>
            <a:ext cx="6261917" cy="3308840"/>
          </a:xfrm>
        </p:spPr>
        <p:txBody>
          <a:bodyPr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US" altLang="zh-HK" dirty="0"/>
              <a:t>Week 8: Resonance and epistemic access</a:t>
            </a:r>
            <a:endParaRPr lang="zh-HK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B730B67A-B48A-369E-596A-C9B40863D6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82382" y="4763803"/>
            <a:ext cx="6261917" cy="1464378"/>
          </a:xfrm>
        </p:spPr>
        <p:txBody>
          <a:bodyPr>
            <a:normAutofit/>
          </a:bodyPr>
          <a:lstStyle/>
          <a:p>
            <a:r>
              <a:rPr lang="en-US" altLang="zh-HK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Ryan Ka Yau Lai</a:t>
            </a:r>
          </a:p>
          <a:p>
            <a:r>
              <a:rPr lang="en-US" altLang="zh-HK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University of California, Santa Barbara</a:t>
            </a:r>
            <a:endParaRPr lang="zh-HK" altLang="en-US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18" name="Picture 17" descr="Yellow and blue symbols">
            <a:extLst>
              <a:ext uri="{FF2B5EF4-FFF2-40B4-BE49-F238E27FC236}">
                <a16:creationId xmlns:a16="http://schemas.microsoft.com/office/drawing/2014/main" id="{A0D49F24-AC94-71F9-F741-492564C7701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592" r="26709" b="1"/>
          <a:stretch/>
        </p:blipFill>
        <p:spPr>
          <a:xfrm>
            <a:off x="-1" y="10"/>
            <a:ext cx="4634681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9085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內容版面配置區 18">
            <a:extLst>
              <a:ext uri="{FF2B5EF4-FFF2-40B4-BE49-F238E27FC236}">
                <a16:creationId xmlns:a16="http://schemas.microsoft.com/office/drawing/2014/main" id="{99D39F54-4B9B-4BBE-28CA-39CD46B01D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66067" y="2646290"/>
            <a:ext cx="8048625" cy="2047875"/>
          </a:xfrm>
        </p:spPr>
      </p:pic>
      <p:sp>
        <p:nvSpPr>
          <p:cNvPr id="20" name="標題 1">
            <a:extLst>
              <a:ext uri="{FF2B5EF4-FFF2-40B4-BE49-F238E27FC236}">
                <a16:creationId xmlns:a16="http://schemas.microsoft.com/office/drawing/2014/main" id="{AC48AEE1-359F-C60A-4945-FD5AAF1F8E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668" y="629266"/>
            <a:ext cx="8693629" cy="833774"/>
          </a:xfrm>
        </p:spPr>
        <p:txBody>
          <a:bodyPr>
            <a:normAutofit/>
          </a:bodyPr>
          <a:lstStyle/>
          <a:p>
            <a:r>
              <a:rPr lang="en-US" altLang="zh-TW" dirty="0"/>
              <a:t>False starts in self-initiated repair</a:t>
            </a:r>
            <a:endParaRPr lang="zh-TW" altLang="en-US" dirty="0"/>
          </a:p>
        </p:txBody>
      </p:sp>
      <p:sp>
        <p:nvSpPr>
          <p:cNvPr id="21" name="橢圓 20">
            <a:extLst>
              <a:ext uri="{FF2B5EF4-FFF2-40B4-BE49-F238E27FC236}">
                <a16:creationId xmlns:a16="http://schemas.microsoft.com/office/drawing/2014/main" id="{680B855D-320F-40E4-E394-EB431626459F}"/>
              </a:ext>
            </a:extLst>
          </p:cNvPr>
          <p:cNvSpPr/>
          <p:nvPr/>
        </p:nvSpPr>
        <p:spPr>
          <a:xfrm>
            <a:off x="3727268" y="3307079"/>
            <a:ext cx="4319452" cy="1308463"/>
          </a:xfrm>
          <a:prstGeom prst="ellipse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CEA438A1-EE39-3E3F-171C-790D9D0DC68C}"/>
              </a:ext>
            </a:extLst>
          </p:cNvPr>
          <p:cNvSpPr txBox="1"/>
          <p:nvPr/>
        </p:nvSpPr>
        <p:spPr>
          <a:xfrm>
            <a:off x="1027611" y="1870755"/>
            <a:ext cx="89524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Self-resonance: Repeating structure to complete what you just said</a:t>
            </a:r>
            <a:endParaRPr lang="en-US" altLang="zh-TW" sz="1800" dirty="0"/>
          </a:p>
        </p:txBody>
      </p:sp>
    </p:spTree>
    <p:extLst>
      <p:ext uri="{BB962C8B-B14F-4D97-AF65-F5344CB8AC3E}">
        <p14:creationId xmlns:p14="http://schemas.microsoft.com/office/powerpoint/2010/main" val="38979143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內容版面配置區 18">
            <a:extLst>
              <a:ext uri="{FF2B5EF4-FFF2-40B4-BE49-F238E27FC236}">
                <a16:creationId xmlns:a16="http://schemas.microsoft.com/office/drawing/2014/main" id="{99D39F54-4B9B-4BBE-28CA-39CD46B01D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66067" y="2646290"/>
            <a:ext cx="8048625" cy="2047875"/>
          </a:xfrm>
        </p:spPr>
      </p:pic>
      <p:sp>
        <p:nvSpPr>
          <p:cNvPr id="20" name="標題 1">
            <a:extLst>
              <a:ext uri="{FF2B5EF4-FFF2-40B4-BE49-F238E27FC236}">
                <a16:creationId xmlns:a16="http://schemas.microsoft.com/office/drawing/2014/main" id="{AC48AEE1-359F-C60A-4945-FD5AAF1F8E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668" y="629266"/>
            <a:ext cx="8693629" cy="833774"/>
          </a:xfrm>
        </p:spPr>
        <p:txBody>
          <a:bodyPr>
            <a:normAutofit/>
          </a:bodyPr>
          <a:lstStyle/>
          <a:p>
            <a:r>
              <a:rPr lang="en-US" altLang="zh-TW" dirty="0"/>
              <a:t>Crossed resonance</a:t>
            </a:r>
            <a:endParaRPr lang="zh-TW" altLang="en-US" dirty="0"/>
          </a:p>
        </p:txBody>
      </p:sp>
      <p:sp>
        <p:nvSpPr>
          <p:cNvPr id="21" name="橢圓 20">
            <a:extLst>
              <a:ext uri="{FF2B5EF4-FFF2-40B4-BE49-F238E27FC236}">
                <a16:creationId xmlns:a16="http://schemas.microsoft.com/office/drawing/2014/main" id="{680B855D-320F-40E4-E394-EB431626459F}"/>
              </a:ext>
            </a:extLst>
          </p:cNvPr>
          <p:cNvSpPr/>
          <p:nvPr/>
        </p:nvSpPr>
        <p:spPr>
          <a:xfrm>
            <a:off x="6592388" y="3089365"/>
            <a:ext cx="618309" cy="585651"/>
          </a:xfrm>
          <a:prstGeom prst="ellipse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B00518A3-3C54-3C66-66FE-DB42E6DA1B21}"/>
              </a:ext>
            </a:extLst>
          </p:cNvPr>
          <p:cNvSpPr txBox="1"/>
          <p:nvPr/>
        </p:nvSpPr>
        <p:spPr>
          <a:xfrm>
            <a:off x="1027611" y="1870755"/>
            <a:ext cx="89524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When the order of resonating elements is different across different lines</a:t>
            </a:r>
            <a:endParaRPr lang="en-US" altLang="zh-TW" sz="1800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3BC10008-2655-22B7-5962-A44124CB1304}"/>
              </a:ext>
            </a:extLst>
          </p:cNvPr>
          <p:cNvSpPr txBox="1"/>
          <p:nvPr/>
        </p:nvSpPr>
        <p:spPr>
          <a:xfrm>
            <a:off x="3381375" y="5534025"/>
            <a:ext cx="4972050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HK" dirty="0"/>
              <a:t>Question: Can you think of a type of adjacency pair where crossed resonance would be common in English?</a:t>
            </a:r>
            <a:endParaRPr lang="zh-HK" altLang="en-US" dirty="0"/>
          </a:p>
        </p:txBody>
      </p:sp>
    </p:spTree>
    <p:extLst>
      <p:ext uri="{BB962C8B-B14F-4D97-AF65-F5344CB8AC3E}">
        <p14:creationId xmlns:p14="http://schemas.microsoft.com/office/powerpoint/2010/main" val="39662945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E414990-552C-C51E-FE6A-DBF39BD84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You can resonate with material from different lines!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F1C69BB-80A3-169E-C27D-527D7B81E1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2683" y="2713470"/>
            <a:ext cx="8048625" cy="272415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CE003879-588C-A4B5-D3E0-A53552808D8B}"/>
              </a:ext>
            </a:extLst>
          </p:cNvPr>
          <p:cNvSpPr/>
          <p:nvPr/>
        </p:nvSpPr>
        <p:spPr>
          <a:xfrm>
            <a:off x="6714309" y="3516594"/>
            <a:ext cx="2142308" cy="515476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05B293D-A187-F906-78AB-DBFEA4057A22}"/>
              </a:ext>
            </a:extLst>
          </p:cNvPr>
          <p:cNvSpPr/>
          <p:nvPr/>
        </p:nvSpPr>
        <p:spPr>
          <a:xfrm>
            <a:off x="6862354" y="4799849"/>
            <a:ext cx="2137954" cy="542859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894A0E3-1D4A-A6AD-14AF-99FB0E73906F}"/>
              </a:ext>
            </a:extLst>
          </p:cNvPr>
          <p:cNvSpPr/>
          <p:nvPr/>
        </p:nvSpPr>
        <p:spPr>
          <a:xfrm>
            <a:off x="5077096" y="2825931"/>
            <a:ext cx="2847704" cy="515476"/>
          </a:xfrm>
          <a:prstGeom prst="rect">
            <a:avLst/>
          </a:prstGeom>
          <a:noFill/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1187505C-FC98-2172-20B3-24EA338BDF22}"/>
              </a:ext>
            </a:extLst>
          </p:cNvPr>
          <p:cNvSpPr/>
          <p:nvPr/>
        </p:nvSpPr>
        <p:spPr>
          <a:xfrm>
            <a:off x="5077096" y="4799849"/>
            <a:ext cx="1637213" cy="542860"/>
          </a:xfrm>
          <a:prstGeom prst="rect">
            <a:avLst/>
          </a:prstGeom>
          <a:noFill/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398932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EDD0D6A-2B06-83E7-E8CF-A186A2318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Let’s have some practice!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BAB9FD6C-FF4B-9907-F9B5-32CA06B6F0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076997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355BE92-23B1-83AF-8441-E7A820BF3D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She’s </a:t>
            </a:r>
            <a:r>
              <a:rPr lang="en-US" altLang="zh-TW" dirty="0" err="1"/>
              <a:t>kinda</a:t>
            </a:r>
            <a:r>
              <a:rPr lang="en-US" altLang="zh-TW" dirty="0"/>
              <a:t> shy (lines 299-308)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590C357-34E7-EC0F-6DED-18887235BA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9388" y="1339273"/>
            <a:ext cx="8160015" cy="5066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2580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5788A39-AAD9-8187-8C05-A1553E1F82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978918"/>
          </a:xfrm>
        </p:spPr>
        <p:txBody>
          <a:bodyPr/>
          <a:lstStyle/>
          <a:p>
            <a:r>
              <a:rPr lang="en-US" altLang="zh-TW" dirty="0"/>
              <a:t>She’s </a:t>
            </a:r>
            <a:r>
              <a:rPr lang="en-US" altLang="zh-TW" dirty="0" err="1"/>
              <a:t>kinda</a:t>
            </a:r>
            <a:r>
              <a:rPr lang="en-US" altLang="zh-TW" dirty="0"/>
              <a:t> shy</a:t>
            </a:r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AF8E4A32-FB8A-24EA-F040-0008316798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7673" y="1351230"/>
            <a:ext cx="8395855" cy="5212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2173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E0532E5-F35A-E324-52E8-C97B9B2315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855" y="437845"/>
            <a:ext cx="3108626" cy="1123745"/>
          </a:xfrm>
        </p:spPr>
        <p:txBody>
          <a:bodyPr anchor="b">
            <a:normAutofit/>
          </a:bodyPr>
          <a:lstStyle/>
          <a:p>
            <a:r>
              <a:rPr lang="en-US" altLang="zh-HK" sz="3200"/>
              <a:t>When words go offscreen</a:t>
            </a:r>
            <a:endParaRPr lang="zh-HK" altLang="en-US" sz="3200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1DD46F2-EE57-AE42-3AE1-B4BB73CE74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855" y="1940561"/>
            <a:ext cx="3108057" cy="4079240"/>
          </a:xfrm>
        </p:spPr>
        <p:txBody>
          <a:bodyPr>
            <a:normAutofit/>
          </a:bodyPr>
          <a:lstStyle/>
          <a:p>
            <a:r>
              <a:rPr lang="en-US" sz="2800" dirty="0"/>
              <a:t>Use Settings &gt; Narrow (or ctrl + -) to make the columns narrower</a:t>
            </a:r>
          </a:p>
          <a:p>
            <a:r>
              <a:rPr lang="en-US" sz="2800" dirty="0"/>
              <a:t>Use arrow keys to scroll horizontally</a:t>
            </a:r>
          </a:p>
          <a:p>
            <a:endParaRPr lang="en-US" sz="2800" dirty="0"/>
          </a:p>
        </p:txBody>
      </p:sp>
      <p:pic>
        <p:nvPicPr>
          <p:cNvPr id="4" name="Rezonator 1.1.7 - week7_rez.rez 2023-03-01 16-32-47">
            <a:hlinkClick r:id="" action="ppaction://media"/>
            <a:extLst>
              <a:ext uri="{FF2B5EF4-FFF2-40B4-BE49-F238E27FC236}">
                <a16:creationId xmlns:a16="http://schemas.microsoft.com/office/drawing/2014/main" id="{1B3863FD-8EE3-50B5-6480-13DD68CF3CF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048451" y="1768806"/>
            <a:ext cx="6495847" cy="3929987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931180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68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9CD89A7-BD35-D0FB-271F-A802A59AC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The only way it’s </a:t>
            </a:r>
            <a:r>
              <a:rPr lang="en-US" altLang="zh-TW" dirty="0" err="1"/>
              <a:t>gonna</a:t>
            </a:r>
            <a:r>
              <a:rPr lang="en-US" altLang="zh-TW" dirty="0"/>
              <a:t> work (lines 78-84)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A209090-40A2-6927-D5D0-53E4AF4923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9CDC8C3-2067-210A-004C-0621F17B12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312" y="2155170"/>
            <a:ext cx="9134475" cy="399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5168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9CD89A7-BD35-D0FB-271F-A802A59AC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The only way it’s </a:t>
            </a:r>
            <a:r>
              <a:rPr lang="en-US" altLang="zh-TW" dirty="0" err="1"/>
              <a:t>gonna</a:t>
            </a:r>
            <a:r>
              <a:rPr lang="en-US" altLang="zh-TW" dirty="0"/>
              <a:t> work</a:t>
            </a:r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F60BBC49-9FE9-ED45-45F2-E6BD09051A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7421" y="1853248"/>
            <a:ext cx="7343775" cy="3971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8379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FC82081-1473-F110-2003-05BAFEF8C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 matter of convenience</a:t>
            </a:r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AB510872-4920-D806-C2CB-FB6041902E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2330" y="1773147"/>
            <a:ext cx="7515225" cy="399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8505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2E00DB7-BB66-91C8-3BDE-C3F04BF4A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dirty="0"/>
              <a:t>While we’re waiting …</a:t>
            </a:r>
            <a:endParaRPr lang="zh-HK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74C702B-60F1-1466-7889-BEF1285ECD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7606" y="1978600"/>
            <a:ext cx="10381205" cy="4300279"/>
          </a:xfrm>
        </p:spPr>
        <p:txBody>
          <a:bodyPr>
            <a:normAutofit fontScale="700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HK" sz="3200" dirty="0"/>
              <a:t>Open SBC007 on </a:t>
            </a:r>
            <a:r>
              <a:rPr lang="en-US" altLang="zh-HK" sz="3200" dirty="0" err="1"/>
              <a:t>Rezonator</a:t>
            </a:r>
            <a:endParaRPr lang="en-US" altLang="zh-HK" sz="3200" dirty="0"/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en-US" altLang="zh-HK" sz="3000" dirty="0"/>
              <a:t>Preferably a previously saved version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en-US" altLang="zh-HK" sz="3000" dirty="0"/>
              <a:t>Choose left-justified grid view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en-US" altLang="zh-HK" sz="3000" dirty="0"/>
              <a:t>Choose rez mode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HK" sz="3200" dirty="0"/>
              <a:t>Note today’s codeword and question on the board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HK" sz="3200" dirty="0"/>
              <a:t>Sit with your group members</a:t>
            </a:r>
          </a:p>
          <a:p>
            <a:pPr marL="0" indent="0">
              <a:buNone/>
            </a:pPr>
            <a:endParaRPr lang="en-US" altLang="zh-HK" sz="3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3200" b="1" dirty="0"/>
              <a:t>Shameless plug</a:t>
            </a:r>
            <a:r>
              <a:rPr lang="en-US" altLang="zh-TW" sz="3200" dirty="0"/>
              <a:t>: You can still enroll in LING 194 </a:t>
            </a:r>
            <a:r>
              <a:rPr lang="en-US" altLang="zh-TW" sz="3200" dirty="0" err="1"/>
              <a:t>Visualising</a:t>
            </a:r>
            <a:r>
              <a:rPr lang="en-US" altLang="zh-TW" sz="3200" dirty="0"/>
              <a:t> language in conversational interactions, which I teach in summer!</a:t>
            </a:r>
          </a:p>
          <a:p>
            <a:pPr marL="0" lvl="2" indent="0">
              <a:buNone/>
            </a:pPr>
            <a:r>
              <a:rPr lang="en-US" altLang="zh-HK" sz="2800" i="1" dirty="0"/>
              <a:t>	Apply for a scholarship here: </a:t>
            </a:r>
            <a:r>
              <a:rPr lang="en-US" altLang="zh-HK" sz="2800" i="1" dirty="0">
                <a:hlinkClick r:id="rId2"/>
              </a:rPr>
              <a:t>https://ucsb.my.site.com/success/s/apply-for-summer-scholarship</a:t>
            </a:r>
            <a:r>
              <a:rPr lang="en-US" altLang="zh-HK" sz="2800" i="1" dirty="0"/>
              <a:t> 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19C01F7-BAE9-1438-CF5E-B20600FBBE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4925" y="1555407"/>
            <a:ext cx="3631589" cy="846386"/>
          </a:xfrm>
          <a:prstGeom prst="rect">
            <a:avLst/>
          </a:prstGeom>
          <a:effectLst/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FD1EA5E8-AFC5-456F-CD7A-E4F2651455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5154" y="2656461"/>
            <a:ext cx="3151360" cy="914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9284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3F24368-B0E9-0EDD-0759-BD9DC2466E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 matter of convenience</a:t>
            </a:r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F58C3478-B4F0-0F5E-77E1-0CC0320946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982" y="2133190"/>
            <a:ext cx="10589821" cy="3371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0267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D6B5A6C-29CE-2683-DFDF-BED8D72B9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r>
              <a:rPr lang="en-US" altLang="zh-TW"/>
              <a:t>Cliques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15DF324-FDE5-F144-F045-8E75A37AE8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548281"/>
            <a:ext cx="5122606" cy="3658689"/>
          </a:xfrm>
        </p:spPr>
        <p:txBody>
          <a:bodyPr>
            <a:normAutofit/>
          </a:bodyPr>
          <a:lstStyle/>
          <a:p>
            <a:r>
              <a:rPr lang="en-US" altLang="zh-TW" dirty="0"/>
              <a:t>A group of interlinked units</a:t>
            </a:r>
            <a:endParaRPr lang="zh-TW" altLang="en-US" dirty="0"/>
          </a:p>
        </p:txBody>
      </p:sp>
      <p:pic>
        <p:nvPicPr>
          <p:cNvPr id="7" name="Graphic 6" descr="連結">
            <a:extLst>
              <a:ext uri="{FF2B5EF4-FFF2-40B4-BE49-F238E27FC236}">
                <a16:creationId xmlns:a16="http://schemas.microsoft.com/office/drawing/2014/main" id="{761534CD-09B2-3BF6-A2EF-039D37DF4F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86720" y="2548281"/>
            <a:ext cx="3662018" cy="3662018"/>
          </a:xfrm>
          <a:prstGeom prst="rect">
            <a:avLst/>
          </a:prstGeom>
          <a:effectLst/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1A314F9F-80AE-CF02-6D25-A355741E15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448" y="3429000"/>
            <a:ext cx="6305550" cy="2695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2273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D6B5A6C-29CE-2683-DFDF-BED8D72B9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r>
              <a:rPr lang="en-US" altLang="zh-TW" dirty="0"/>
              <a:t>The clique pane</a:t>
            </a:r>
            <a:endParaRPr lang="zh-TW" altLang="en-US" dirty="0"/>
          </a:p>
        </p:txBody>
      </p:sp>
      <p:pic>
        <p:nvPicPr>
          <p:cNvPr id="7" name="Graphic 6" descr="連結">
            <a:extLst>
              <a:ext uri="{FF2B5EF4-FFF2-40B4-BE49-F238E27FC236}">
                <a16:creationId xmlns:a16="http://schemas.microsoft.com/office/drawing/2014/main" id="{761534CD-09B2-3BF6-A2EF-039D37DF4F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00703" y="-300018"/>
            <a:ext cx="3662018" cy="3662018"/>
          </a:xfrm>
          <a:prstGeom prst="rect">
            <a:avLst/>
          </a:prstGeom>
          <a:effectLst/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B8FD8B01-5141-5426-0B58-42FF5E4DC8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550" y="2933208"/>
            <a:ext cx="11125200" cy="1971675"/>
          </a:xfrm>
          <a:prstGeom prst="rect">
            <a:avLst/>
          </a:prstGeom>
        </p:spPr>
      </p:pic>
      <p:sp>
        <p:nvSpPr>
          <p:cNvPr id="13" name="圖說文字: 直線 12">
            <a:extLst>
              <a:ext uri="{FF2B5EF4-FFF2-40B4-BE49-F238E27FC236}">
                <a16:creationId xmlns:a16="http://schemas.microsoft.com/office/drawing/2014/main" id="{88A0EE55-A7F1-04EC-2FB0-1638D43C6EA6}"/>
              </a:ext>
            </a:extLst>
          </p:cNvPr>
          <p:cNvSpPr/>
          <p:nvPr/>
        </p:nvSpPr>
        <p:spPr>
          <a:xfrm>
            <a:off x="5181337" y="1140823"/>
            <a:ext cx="2530764" cy="667259"/>
          </a:xfrm>
          <a:prstGeom prst="borderCallout1">
            <a:avLst>
              <a:gd name="adj1" fmla="val 56464"/>
              <a:gd name="adj2" fmla="val -2139"/>
              <a:gd name="adj3" fmla="val 373356"/>
              <a:gd name="adj4" fmla="val -6551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Number of resonances</a:t>
            </a:r>
            <a:endParaRPr lang="zh-TW" altLang="en-US" dirty="0"/>
          </a:p>
        </p:txBody>
      </p:sp>
      <p:sp>
        <p:nvSpPr>
          <p:cNvPr id="14" name="圖說文字: 直線 13">
            <a:extLst>
              <a:ext uri="{FF2B5EF4-FFF2-40B4-BE49-F238E27FC236}">
                <a16:creationId xmlns:a16="http://schemas.microsoft.com/office/drawing/2014/main" id="{F35C68CD-E7D6-FD20-F084-BD1C794B6814}"/>
              </a:ext>
            </a:extLst>
          </p:cNvPr>
          <p:cNvSpPr/>
          <p:nvPr/>
        </p:nvSpPr>
        <p:spPr>
          <a:xfrm>
            <a:off x="6558945" y="2062027"/>
            <a:ext cx="2530764" cy="554182"/>
          </a:xfrm>
          <a:prstGeom prst="borderCallout1">
            <a:avLst>
              <a:gd name="adj1" fmla="val 56464"/>
              <a:gd name="adj2" fmla="val -2139"/>
              <a:gd name="adj3" fmla="val 231928"/>
              <a:gd name="adj4" fmla="val -572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Number of units</a:t>
            </a:r>
            <a:endParaRPr lang="zh-TW" altLang="en-US" dirty="0"/>
          </a:p>
        </p:txBody>
      </p:sp>
      <p:sp>
        <p:nvSpPr>
          <p:cNvPr id="15" name="圖說文字: 直線 14">
            <a:extLst>
              <a:ext uri="{FF2B5EF4-FFF2-40B4-BE49-F238E27FC236}">
                <a16:creationId xmlns:a16="http://schemas.microsoft.com/office/drawing/2014/main" id="{002AC5B3-D753-9AD0-C33F-66078D6441D3}"/>
              </a:ext>
            </a:extLst>
          </p:cNvPr>
          <p:cNvSpPr/>
          <p:nvPr/>
        </p:nvSpPr>
        <p:spPr>
          <a:xfrm>
            <a:off x="1763223" y="5613819"/>
            <a:ext cx="2530764" cy="804397"/>
          </a:xfrm>
          <a:prstGeom prst="borderCallout1">
            <a:avLst>
              <a:gd name="adj1" fmla="val -25250"/>
              <a:gd name="adj2" fmla="val 64962"/>
              <a:gd name="adj3" fmla="val -252097"/>
              <a:gd name="adj4" fmla="val 194629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Specific resonance chain</a:t>
            </a:r>
            <a:endParaRPr lang="zh-TW" altLang="en-US" dirty="0"/>
          </a:p>
        </p:txBody>
      </p:sp>
      <p:sp>
        <p:nvSpPr>
          <p:cNvPr id="16" name="圖說文字: 直線 15">
            <a:extLst>
              <a:ext uri="{FF2B5EF4-FFF2-40B4-BE49-F238E27FC236}">
                <a16:creationId xmlns:a16="http://schemas.microsoft.com/office/drawing/2014/main" id="{40405F29-5B11-492A-5B1F-828231F5B1FC}"/>
              </a:ext>
            </a:extLst>
          </p:cNvPr>
          <p:cNvSpPr/>
          <p:nvPr/>
        </p:nvSpPr>
        <p:spPr>
          <a:xfrm>
            <a:off x="4658822" y="5604100"/>
            <a:ext cx="2778297" cy="804397"/>
          </a:xfrm>
          <a:prstGeom prst="borderCallout1">
            <a:avLst>
              <a:gd name="adj1" fmla="val -25250"/>
              <a:gd name="adj2" fmla="val 64962"/>
              <a:gd name="adj3" fmla="val -258593"/>
              <a:gd name="adj4" fmla="val 144389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Which chains can </a:t>
            </a:r>
            <a:r>
              <a:rPr lang="en-US" altLang="zh-TW" b="1" dirty="0"/>
              <a:t>follow</a:t>
            </a:r>
            <a:r>
              <a:rPr lang="en-US" altLang="zh-TW" dirty="0"/>
              <a:t> the present one?</a:t>
            </a:r>
            <a:endParaRPr lang="zh-TW" altLang="en-US" dirty="0"/>
          </a:p>
        </p:txBody>
      </p:sp>
      <p:sp>
        <p:nvSpPr>
          <p:cNvPr id="3" name="乘號 2">
            <a:extLst>
              <a:ext uri="{FF2B5EF4-FFF2-40B4-BE49-F238E27FC236}">
                <a16:creationId xmlns:a16="http://schemas.microsoft.com/office/drawing/2014/main" id="{F9EC201B-64CD-E1DE-4C4D-53FEF63C6CAC}"/>
              </a:ext>
            </a:extLst>
          </p:cNvPr>
          <p:cNvSpPr/>
          <p:nvPr/>
        </p:nvSpPr>
        <p:spPr>
          <a:xfrm>
            <a:off x="-542484" y="-649306"/>
            <a:ext cx="12944034" cy="7897831"/>
          </a:xfrm>
          <a:prstGeom prst="mathMultiply">
            <a:avLst>
              <a:gd name="adj1" fmla="val 9694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472765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21724A9-B49A-1986-6FA2-D51AF93A8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dirty="0"/>
              <a:t>The clique stacker</a:t>
            </a:r>
            <a:endParaRPr lang="zh-HK" altLang="en-US" dirty="0"/>
          </a:p>
        </p:txBody>
      </p:sp>
      <p:pic>
        <p:nvPicPr>
          <p:cNvPr id="4" name="Rezonator 1.3.0 - week7_rez.rez 2023-05-10 11-37-02">
            <a:hlinkClick r:id="" action="ppaction://media"/>
            <a:extLst>
              <a:ext uri="{FF2B5EF4-FFF2-40B4-BE49-F238E27FC236}">
                <a16:creationId xmlns:a16="http://schemas.microsoft.com/office/drawing/2014/main" id="{D73C8625-D26F-79EC-9987-66A37409880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764280" y="1619568"/>
            <a:ext cx="7924800" cy="4902200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8A3519AC-B569-C436-FF5C-A00B183E3854}"/>
              </a:ext>
            </a:extLst>
          </p:cNvPr>
          <p:cNvSpPr txBox="1"/>
          <p:nvPr/>
        </p:nvSpPr>
        <p:spPr>
          <a:xfrm>
            <a:off x="502920" y="2253496"/>
            <a:ext cx="288798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zh-HK" sz="1800" dirty="0"/>
              <a:t>Go to Tools &gt; Stacker &gt; Clique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HK" dirty="0"/>
              <a:t>Press OK</a:t>
            </a:r>
            <a:endParaRPr lang="en-US" altLang="zh-HK" sz="1800" dirty="0"/>
          </a:p>
        </p:txBody>
      </p:sp>
    </p:spTree>
    <p:extLst>
      <p:ext uri="{BB962C8B-B14F-4D97-AF65-F5344CB8AC3E}">
        <p14:creationId xmlns:p14="http://schemas.microsoft.com/office/powerpoint/2010/main" val="389760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74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21724A9-B49A-1986-6FA2-D51AF93A8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dirty="0"/>
              <a:t>Going through the clique stacking</a:t>
            </a:r>
            <a:endParaRPr lang="zh-HK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8A3519AC-B569-C436-FF5C-A00B183E3854}"/>
              </a:ext>
            </a:extLst>
          </p:cNvPr>
          <p:cNvSpPr txBox="1"/>
          <p:nvPr/>
        </p:nvSpPr>
        <p:spPr>
          <a:xfrm>
            <a:off x="502920" y="2253496"/>
            <a:ext cx="28879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endParaRPr lang="en-US" altLang="zh-HK" sz="1800" dirty="0"/>
          </a:p>
        </p:txBody>
      </p:sp>
      <p:pic>
        <p:nvPicPr>
          <p:cNvPr id="3" name="Rezonator 1.3.0 - week7_rez.rez_ 2023-05-10 11-39-37">
            <a:hlinkClick r:id="" action="ppaction://media"/>
            <a:extLst>
              <a:ext uri="{FF2B5EF4-FFF2-40B4-BE49-F238E27FC236}">
                <a16:creationId xmlns:a16="http://schemas.microsoft.com/office/drawing/2014/main" id="{D0C50268-A2AC-ADA2-32C2-24E06511A76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764280" y="1577975"/>
            <a:ext cx="7924800" cy="4902200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59EA22E1-3F6A-FD1F-1285-4AA45BDEA200}"/>
              </a:ext>
            </a:extLst>
          </p:cNvPr>
          <p:cNvSpPr txBox="1"/>
          <p:nvPr/>
        </p:nvSpPr>
        <p:spPr>
          <a:xfrm>
            <a:off x="502920" y="2253496"/>
            <a:ext cx="288798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zh-HK" sz="1800" dirty="0"/>
              <a:t>Right-click on a clique</a:t>
            </a:r>
            <a:r>
              <a:rPr lang="en-US" altLang="zh-HK" dirty="0"/>
              <a:t> &gt; Rename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HK" sz="1800" dirty="0"/>
              <a:t>Type in a new name &gt; Press OK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HK" dirty="0"/>
              <a:t>You now have an easy way to navigate between cliques!</a:t>
            </a:r>
            <a:endParaRPr lang="en-US" altLang="zh-HK" sz="1800" dirty="0"/>
          </a:p>
        </p:txBody>
      </p:sp>
    </p:spTree>
    <p:extLst>
      <p:ext uri="{BB962C8B-B14F-4D97-AF65-F5344CB8AC3E}">
        <p14:creationId xmlns:p14="http://schemas.microsoft.com/office/powerpoint/2010/main" val="3707737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20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1D94465-93D1-AD31-A39E-456C67FB99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dirty="0"/>
              <a:t>Epistemic access</a:t>
            </a:r>
            <a:endParaRPr lang="zh-HK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3508174-3E7F-C56A-2658-DC9FDC42D0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8946541" cy="2547657"/>
          </a:xfrm>
        </p:spPr>
        <p:txBody>
          <a:bodyPr>
            <a:normAutofit/>
          </a:bodyPr>
          <a:lstStyle/>
          <a:p>
            <a:r>
              <a:rPr lang="en-US" altLang="zh-HK" sz="3200" dirty="0"/>
              <a:t>Epistemic access: Who knows their stuff more about something</a:t>
            </a:r>
          </a:p>
          <a:p>
            <a:r>
              <a:rPr lang="en-US" altLang="zh-HK" sz="3200" dirty="0"/>
              <a:t>Epistemic stance: How do people portray their and others’ epistemic stance?</a:t>
            </a:r>
            <a:endParaRPr lang="zh-HK" altLang="en-US" sz="3200" dirty="0"/>
          </a:p>
        </p:txBody>
      </p:sp>
    </p:spTree>
    <p:extLst>
      <p:ext uri="{BB962C8B-B14F-4D97-AF65-F5344CB8AC3E}">
        <p14:creationId xmlns:p14="http://schemas.microsoft.com/office/powerpoint/2010/main" val="42703956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CC15268-53BA-17B4-9294-591BBD2DD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dirty="0"/>
              <a:t>Who ‘knows their stuff’ more about the incident? How can you tell?</a:t>
            </a:r>
            <a:endParaRPr lang="zh-HK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ED51B0C-3FA8-45D0-63F9-9CE411C2AD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HK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1A3031A-17B4-E2B4-5AC6-80967D3503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152" y="2052918"/>
            <a:ext cx="11045825" cy="4710336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AC49DA2F-302A-C359-806E-C53BED08F433}"/>
              </a:ext>
            </a:extLst>
          </p:cNvPr>
          <p:cNvSpPr/>
          <p:nvPr/>
        </p:nvSpPr>
        <p:spPr>
          <a:xfrm>
            <a:off x="2223135" y="2169795"/>
            <a:ext cx="1939290" cy="401955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1146E4D-0052-0226-CFF5-DFB12E4C2A50}"/>
              </a:ext>
            </a:extLst>
          </p:cNvPr>
          <p:cNvSpPr/>
          <p:nvPr/>
        </p:nvSpPr>
        <p:spPr>
          <a:xfrm>
            <a:off x="2223135" y="2688627"/>
            <a:ext cx="1939290" cy="401955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D123F1D-98EE-C03F-4688-DEE8C5E22E4F}"/>
              </a:ext>
            </a:extLst>
          </p:cNvPr>
          <p:cNvSpPr/>
          <p:nvPr/>
        </p:nvSpPr>
        <p:spPr>
          <a:xfrm>
            <a:off x="2223135" y="3206759"/>
            <a:ext cx="2167890" cy="401955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260F1F0-1253-D83A-644E-0CA9A85289A8}"/>
              </a:ext>
            </a:extLst>
          </p:cNvPr>
          <p:cNvSpPr/>
          <p:nvPr/>
        </p:nvSpPr>
        <p:spPr>
          <a:xfrm>
            <a:off x="6928485" y="2705772"/>
            <a:ext cx="1596390" cy="401955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02D6B5B-3934-7AED-B873-4BC9794C4C3B}"/>
              </a:ext>
            </a:extLst>
          </p:cNvPr>
          <p:cNvSpPr/>
          <p:nvPr/>
        </p:nvSpPr>
        <p:spPr>
          <a:xfrm>
            <a:off x="4606937" y="3748703"/>
            <a:ext cx="384163" cy="401955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0CC8F2CD-6710-7965-A97A-55AAFE9369B8}"/>
              </a:ext>
            </a:extLst>
          </p:cNvPr>
          <p:cNvSpPr/>
          <p:nvPr/>
        </p:nvSpPr>
        <p:spPr>
          <a:xfrm>
            <a:off x="2581275" y="4243723"/>
            <a:ext cx="885825" cy="401955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E624E50C-E865-E43D-24F8-14A71476A0F7}"/>
              </a:ext>
            </a:extLst>
          </p:cNvPr>
          <p:cNvSpPr/>
          <p:nvPr/>
        </p:nvSpPr>
        <p:spPr>
          <a:xfrm>
            <a:off x="2667647" y="5304499"/>
            <a:ext cx="1494778" cy="401955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5F29A106-C610-4D52-8699-A146E3E5A67C}"/>
              </a:ext>
            </a:extLst>
          </p:cNvPr>
          <p:cNvSpPr/>
          <p:nvPr/>
        </p:nvSpPr>
        <p:spPr>
          <a:xfrm>
            <a:off x="2667646" y="6326014"/>
            <a:ext cx="3009253" cy="401955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730161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9A17E9A-C5CF-E10F-9531-0499DE28D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dirty="0"/>
              <a:t>Epistemic access and question-answer pairs</a:t>
            </a:r>
            <a:endParaRPr lang="zh-HK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417ED63-E466-0FE0-6309-93DA1E409E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HK" sz="2800" dirty="0"/>
              <a:t>Generally: The person who is being asked something has more privileged epistemic access (i.e. should know their stuff more) about the thing being asked about</a:t>
            </a:r>
          </a:p>
          <a:p>
            <a:r>
              <a:rPr lang="en-US" altLang="zh-HK" sz="2800" dirty="0"/>
              <a:t>By asking a question, we usually take an epistemic </a:t>
            </a:r>
            <a:r>
              <a:rPr lang="en-US" altLang="zh-HK" sz="2800" b="1" dirty="0"/>
              <a:t>stance</a:t>
            </a:r>
            <a:r>
              <a:rPr lang="en-US" altLang="zh-HK" sz="2800" dirty="0"/>
              <a:t> that we know less about something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F01B82A6-33FF-F56D-799F-2D342A840DD3}"/>
              </a:ext>
            </a:extLst>
          </p:cNvPr>
          <p:cNvSpPr txBox="1"/>
          <p:nvPr/>
        </p:nvSpPr>
        <p:spPr>
          <a:xfrm>
            <a:off x="2381250" y="5495925"/>
            <a:ext cx="5972175" cy="92333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HK" dirty="0"/>
              <a:t>When Prof Du </a:t>
            </a:r>
            <a:r>
              <a:rPr lang="en-US" altLang="zh-HK" dirty="0" err="1"/>
              <a:t>Bois</a:t>
            </a:r>
            <a:r>
              <a:rPr lang="en-US" altLang="zh-HK" dirty="0"/>
              <a:t> asks you a question in class, what is the epistemic stance taken? What is the actual epistemic access like?</a:t>
            </a:r>
            <a:endParaRPr lang="zh-HK" altLang="en-US" dirty="0"/>
          </a:p>
        </p:txBody>
      </p:sp>
    </p:spTree>
    <p:extLst>
      <p:ext uri="{BB962C8B-B14F-4D97-AF65-F5344CB8AC3E}">
        <p14:creationId xmlns:p14="http://schemas.microsoft.com/office/powerpoint/2010/main" val="18069330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2EE8D06-872F-2237-E389-BCEA188CC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dirty="0"/>
              <a:t>Epistemic access as a pragmatic cue for </a:t>
            </a:r>
            <a:r>
              <a:rPr lang="en-US" altLang="zh-HK" dirty="0" err="1"/>
              <a:t>recognising</a:t>
            </a:r>
            <a:r>
              <a:rPr lang="en-US" altLang="zh-HK" dirty="0"/>
              <a:t> actions</a:t>
            </a:r>
            <a:endParaRPr lang="zh-HK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A20F79FA-3A00-6DF3-80C5-35B799C0C2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7625" y="2100581"/>
            <a:ext cx="6429188" cy="2904172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B83476A2-6F31-B3D7-5716-998161EFCB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4422" y="2924175"/>
            <a:ext cx="6277884" cy="3788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054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729FB70-AB3D-2FA4-2ADD-77E251CF1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Resonance and epistemic authority</a:t>
            </a:r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5FA09F27-939B-4ECA-98EF-F5C932356B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2325" y="1767840"/>
            <a:ext cx="7839075" cy="1981200"/>
          </a:xfrm>
          <a:prstGeom prst="rect">
            <a:avLst/>
          </a:prstGeom>
        </p:spPr>
      </p:pic>
      <p:graphicFrame>
        <p:nvGraphicFramePr>
          <p:cNvPr id="7" name="表格 4">
            <a:extLst>
              <a:ext uri="{FF2B5EF4-FFF2-40B4-BE49-F238E27FC236}">
                <a16:creationId xmlns:a16="http://schemas.microsoft.com/office/drawing/2014/main" id="{15A04451-00CF-9A38-6878-AD171252B53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41997251"/>
              </p:ext>
            </p:extLst>
          </p:nvPr>
        </p:nvGraphicFramePr>
        <p:xfrm>
          <a:off x="695391" y="4373282"/>
          <a:ext cx="11244061" cy="16510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61442">
                  <a:extLst>
                    <a:ext uri="{9D8B030D-6E8A-4147-A177-3AD203B41FA5}">
                      <a16:colId xmlns:a16="http://schemas.microsoft.com/office/drawing/2014/main" val="811606304"/>
                    </a:ext>
                  </a:extLst>
                </a:gridCol>
                <a:gridCol w="1975469">
                  <a:extLst>
                    <a:ext uri="{9D8B030D-6E8A-4147-A177-3AD203B41FA5}">
                      <a16:colId xmlns:a16="http://schemas.microsoft.com/office/drawing/2014/main" val="10412915"/>
                    </a:ext>
                  </a:extLst>
                </a:gridCol>
                <a:gridCol w="2298716">
                  <a:extLst>
                    <a:ext uri="{9D8B030D-6E8A-4147-A177-3AD203B41FA5}">
                      <a16:colId xmlns:a16="http://schemas.microsoft.com/office/drawing/2014/main" val="324297478"/>
                    </a:ext>
                  </a:extLst>
                </a:gridCol>
                <a:gridCol w="1620675">
                  <a:extLst>
                    <a:ext uri="{9D8B030D-6E8A-4147-A177-3AD203B41FA5}">
                      <a16:colId xmlns:a16="http://schemas.microsoft.com/office/drawing/2014/main" val="1157398525"/>
                    </a:ext>
                  </a:extLst>
                </a:gridCol>
                <a:gridCol w="640664">
                  <a:extLst>
                    <a:ext uri="{9D8B030D-6E8A-4147-A177-3AD203B41FA5}">
                      <a16:colId xmlns:a16="http://schemas.microsoft.com/office/drawing/2014/main" val="3921616627"/>
                    </a:ext>
                  </a:extLst>
                </a:gridCol>
                <a:gridCol w="1102637">
                  <a:extLst>
                    <a:ext uri="{9D8B030D-6E8A-4147-A177-3AD203B41FA5}">
                      <a16:colId xmlns:a16="http://schemas.microsoft.com/office/drawing/2014/main" val="2626345276"/>
                    </a:ext>
                  </a:extLst>
                </a:gridCol>
                <a:gridCol w="2644458">
                  <a:extLst>
                    <a:ext uri="{9D8B030D-6E8A-4147-A177-3AD203B41FA5}">
                      <a16:colId xmlns:a16="http://schemas.microsoft.com/office/drawing/2014/main" val="41965675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A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B</a:t>
                      </a:r>
                      <a:endParaRPr lang="zh-TW" alt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en-US" altLang="zh-TW" dirty="0"/>
                        <a:t>C-E</a:t>
                      </a:r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F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82321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Alice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(Alice)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err="1">
                          <a:highlight>
                            <a:srgbClr val="FFFF00"/>
                          </a:highlight>
                        </a:rPr>
                        <a:t>kinda</a:t>
                      </a:r>
                      <a:r>
                        <a:rPr lang="en-US" altLang="zh-TW" dirty="0">
                          <a:highlight>
                            <a:srgbClr val="FFFF00"/>
                          </a:highlight>
                        </a:rPr>
                        <a:t> like</a:t>
                      </a:r>
                      <a:endParaRPr lang="zh-TW" altLang="en-US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by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the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tunnel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highlight>
                            <a:srgbClr val="FFFF00"/>
                          </a:highlight>
                        </a:rPr>
                        <a:t>? (seeking confirmation)</a:t>
                      </a:r>
                      <a:endParaRPr lang="zh-TW" altLang="en-US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81867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Mary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(Mary)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i="1" dirty="0">
                          <a:highlight>
                            <a:srgbClr val="FFFF00"/>
                          </a:highlight>
                        </a:rPr>
                        <a:t>(higher authority)</a:t>
                      </a:r>
                      <a:endParaRPr lang="zh-TW" altLang="en-US" i="1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right below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the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tunnel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i="0" dirty="0">
                          <a:highlight>
                            <a:srgbClr val="FFFF00"/>
                          </a:highlight>
                        </a:rPr>
                        <a:t>. (reserved agreement)</a:t>
                      </a:r>
                      <a:endParaRPr lang="zh-TW" altLang="en-US" i="0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80633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293640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3E90BD3-B6BC-59C4-1B21-13508DC1EF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668" y="629266"/>
            <a:ext cx="4802031" cy="1641986"/>
          </a:xfrm>
        </p:spPr>
        <p:txBody>
          <a:bodyPr>
            <a:normAutofit/>
          </a:bodyPr>
          <a:lstStyle/>
          <a:p>
            <a:r>
              <a:rPr lang="en-US" altLang="zh-TW" dirty="0"/>
              <a:t>Question for today</a:t>
            </a:r>
            <a:endParaRPr lang="zh-HK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D608BC9-CCD4-7963-4119-91C93706FF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0668" y="2438400"/>
            <a:ext cx="4802031" cy="38099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HK" sz="2400" dirty="0"/>
              <a:t>Find one example of any adjacency pair from SBC007 and describe, using syntactic, prosodic and/or pragmatic cues, whether the two people have differential epistemic authority on the subject.</a:t>
            </a:r>
            <a:endParaRPr lang="zh-HK" altLang="en-US" sz="2400" dirty="0"/>
          </a:p>
        </p:txBody>
      </p:sp>
      <p:pic>
        <p:nvPicPr>
          <p:cNvPr id="17" name="Picture 4" descr="Question mark on green pastel background">
            <a:extLst>
              <a:ext uri="{FF2B5EF4-FFF2-40B4-BE49-F238E27FC236}">
                <a16:creationId xmlns:a16="http://schemas.microsoft.com/office/drawing/2014/main" id="{175DD3ED-6B0F-4D08-948A-505CD5F1CC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351"/>
          <a:stretch/>
        </p:blipFill>
        <p:spPr>
          <a:xfrm>
            <a:off x="6100398" y="10"/>
            <a:ext cx="6094412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9699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CE8DB62-555C-C3CD-BE53-9C40BE8A50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dirty="0"/>
              <a:t>Epistemic gradients</a:t>
            </a:r>
            <a:endParaRPr lang="zh-HK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F27F899-42BB-24E2-4DC2-4C9322FA45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8530" y="2491106"/>
            <a:ext cx="6429188" cy="2904172"/>
          </a:xfrm>
          <a:prstGeom prst="rect">
            <a:avLst/>
          </a:prstGeom>
        </p:spPr>
      </p:pic>
      <p:sp>
        <p:nvSpPr>
          <p:cNvPr id="7" name="內容版面配置區 2">
            <a:extLst>
              <a:ext uri="{FF2B5EF4-FFF2-40B4-BE49-F238E27FC236}">
                <a16:creationId xmlns:a16="http://schemas.microsoft.com/office/drawing/2014/main" id="{33141CBF-7130-911C-5600-9706B8A38F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3713" y="2043393"/>
            <a:ext cx="4116388" cy="41954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HK" sz="2800" dirty="0"/>
              <a:t>Do you think Alice is </a:t>
            </a:r>
            <a:r>
              <a:rPr lang="en-US" altLang="zh-HK" sz="2800" dirty="0" err="1"/>
              <a:t>characterising</a:t>
            </a:r>
            <a:r>
              <a:rPr lang="en-US" altLang="zh-HK" sz="2800" dirty="0"/>
              <a:t> herself as having higher epistemic authority on line 379 and 381, or on line 380?</a:t>
            </a:r>
          </a:p>
          <a:p>
            <a:pPr marL="0" indent="0">
              <a:buNone/>
            </a:pPr>
            <a:endParaRPr lang="en-US" altLang="zh-HK" sz="2800" dirty="0"/>
          </a:p>
        </p:txBody>
      </p:sp>
    </p:spTree>
    <p:extLst>
      <p:ext uri="{BB962C8B-B14F-4D97-AF65-F5344CB8AC3E}">
        <p14:creationId xmlns:p14="http://schemas.microsoft.com/office/powerpoint/2010/main" val="12580799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CE8DB62-555C-C3CD-BE53-9C40BE8A50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dirty="0"/>
              <a:t>Epistemic gradients</a:t>
            </a:r>
            <a:endParaRPr lang="zh-HK" altLang="en-US" dirty="0"/>
          </a:p>
        </p:txBody>
      </p:sp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5CC728C6-D046-B8D0-8FE1-662B7000A6FF}"/>
              </a:ext>
            </a:extLst>
          </p:cNvPr>
          <p:cNvCxnSpPr>
            <a:cxnSpLocks/>
          </p:cNvCxnSpPr>
          <p:nvPr/>
        </p:nvCxnSpPr>
        <p:spPr>
          <a:xfrm flipV="1">
            <a:off x="4229100" y="3139560"/>
            <a:ext cx="4152900" cy="156106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A15D1A80-BA9E-2D5D-478F-533405C3EE56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4676776" y="3404197"/>
            <a:ext cx="3705224" cy="2624345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78ACC0E9-BAA6-D891-19A0-F9AF6B431E78}"/>
              </a:ext>
            </a:extLst>
          </p:cNvPr>
          <p:cNvSpPr txBox="1"/>
          <p:nvPr/>
        </p:nvSpPr>
        <p:spPr>
          <a:xfrm>
            <a:off x="1362075" y="4421307"/>
            <a:ext cx="2867025" cy="120032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HK" sz="2400" dirty="0"/>
              <a:t>Did daddy say to take the pickup back?</a:t>
            </a:r>
            <a:endParaRPr lang="zh-HK" altLang="en-US" sz="2400" dirty="0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098FB8BA-D035-0EEA-6481-39B0598959EF}"/>
              </a:ext>
            </a:extLst>
          </p:cNvPr>
          <p:cNvSpPr txBox="1"/>
          <p:nvPr/>
        </p:nvSpPr>
        <p:spPr>
          <a:xfrm>
            <a:off x="1376362" y="5797709"/>
            <a:ext cx="3300414" cy="461665"/>
          </a:xfrm>
          <a:prstGeom prst="rect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HK" sz="2400" dirty="0"/>
              <a:t>What was the deal?</a:t>
            </a:r>
            <a:endParaRPr lang="zh-HK" altLang="en-US" sz="2400" dirty="0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D562F1CB-D7CE-08FE-2A3D-AEAFB529A325}"/>
              </a:ext>
            </a:extLst>
          </p:cNvPr>
          <p:cNvSpPr txBox="1"/>
          <p:nvPr/>
        </p:nvSpPr>
        <p:spPr>
          <a:xfrm>
            <a:off x="8534398" y="3034865"/>
            <a:ext cx="1066801" cy="461665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HK" sz="2400" dirty="0"/>
              <a:t>Yeah.</a:t>
            </a:r>
            <a:endParaRPr lang="zh-HK" altLang="en-US" sz="2400" dirty="0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8EACF365-7F67-EF1E-F247-2CDBDA0A7761}"/>
              </a:ext>
            </a:extLst>
          </p:cNvPr>
          <p:cNvSpPr txBox="1"/>
          <p:nvPr/>
        </p:nvSpPr>
        <p:spPr>
          <a:xfrm>
            <a:off x="2257425" y="1668582"/>
            <a:ext cx="1228725" cy="83099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zh-HK" sz="2400" dirty="0">
                <a:solidFill>
                  <a:schemeClr val="bg1"/>
                </a:solidFill>
              </a:rPr>
              <a:t>Alice: K-</a:t>
            </a:r>
            <a:endParaRPr lang="zh-HK" altLang="en-US" sz="2400" dirty="0">
              <a:solidFill>
                <a:schemeClr val="bg1"/>
              </a:solidFill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A81368BF-D713-8FA7-5EC7-69137014A210}"/>
              </a:ext>
            </a:extLst>
          </p:cNvPr>
          <p:cNvSpPr txBox="1"/>
          <p:nvPr/>
        </p:nvSpPr>
        <p:spPr>
          <a:xfrm>
            <a:off x="8439150" y="1668146"/>
            <a:ext cx="1228725" cy="83099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zh-HK" sz="2400" dirty="0">
                <a:solidFill>
                  <a:schemeClr val="bg1"/>
                </a:solidFill>
              </a:rPr>
              <a:t>Mary: K+</a:t>
            </a:r>
            <a:endParaRPr lang="zh-HK" alt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02835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8097D14-F034-73A6-C7F4-CF2DFC1D8D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dirty="0"/>
              <a:t>Assessments</a:t>
            </a:r>
            <a:endParaRPr lang="zh-HK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2539B6C-C071-BB6B-2715-FE581B6AA5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HK" sz="2800" dirty="0"/>
              <a:t>When you give your value judgements about something: Saying it’s good or bad, beautiful or ugly …</a:t>
            </a:r>
          </a:p>
          <a:p>
            <a:r>
              <a:rPr lang="en-US" altLang="zh-HK" sz="2800" dirty="0"/>
              <a:t>We’ll talk more about this next week</a:t>
            </a:r>
          </a:p>
          <a:p>
            <a:r>
              <a:rPr lang="en-US" altLang="zh-HK" sz="2800" dirty="0"/>
              <a:t>For now, we focus on </a:t>
            </a:r>
            <a:r>
              <a:rPr lang="en-US" altLang="zh-HK" sz="2800" b="1" dirty="0"/>
              <a:t>epistemic access</a:t>
            </a:r>
            <a:r>
              <a:rPr lang="en-US" altLang="zh-HK" sz="2800" dirty="0"/>
              <a:t> in assessments </a:t>
            </a:r>
            <a:endParaRPr lang="zh-HK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5265186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94DC3FC-468C-06C7-8E39-24459225C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dirty="0"/>
              <a:t>Leads and follows</a:t>
            </a:r>
            <a:endParaRPr lang="zh-HK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40E2B6D-AEDD-B1AB-1475-59294F2CB6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962" y="2133600"/>
            <a:ext cx="6086475" cy="11811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1278687E-AADC-6A25-8E44-AE45A7C15DE0}"/>
              </a:ext>
            </a:extLst>
          </p:cNvPr>
          <p:cNvSpPr/>
          <p:nvPr/>
        </p:nvSpPr>
        <p:spPr>
          <a:xfrm>
            <a:off x="7386320" y="2052918"/>
            <a:ext cx="1805306" cy="6191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K" dirty="0"/>
              <a:t>Stance lead</a:t>
            </a:r>
            <a:endParaRPr lang="zh-HK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6856E93-A634-9796-B25A-84A4A98C912A}"/>
              </a:ext>
            </a:extLst>
          </p:cNvPr>
          <p:cNvSpPr/>
          <p:nvPr/>
        </p:nvSpPr>
        <p:spPr>
          <a:xfrm>
            <a:off x="7386320" y="2809838"/>
            <a:ext cx="1805306" cy="6191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K" dirty="0"/>
              <a:t>Stance follow</a:t>
            </a:r>
            <a:endParaRPr lang="zh-HK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E52FF89-72AC-9133-60DC-1D921F9A9AE3}"/>
              </a:ext>
            </a:extLst>
          </p:cNvPr>
          <p:cNvSpPr/>
          <p:nvPr/>
        </p:nvSpPr>
        <p:spPr>
          <a:xfrm>
            <a:off x="2690494" y="3741887"/>
            <a:ext cx="5958206" cy="88806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HK" dirty="0"/>
              <a:t>Question: Who generally has higher epistemic access, the leader or the follower?</a:t>
            </a:r>
            <a:endParaRPr lang="zh-HK" altLang="en-US" dirty="0"/>
          </a:p>
        </p:txBody>
      </p:sp>
    </p:spTree>
    <p:extLst>
      <p:ext uri="{BB962C8B-B14F-4D97-AF65-F5344CB8AC3E}">
        <p14:creationId xmlns:p14="http://schemas.microsoft.com/office/powerpoint/2010/main" val="27940474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8000"/>
                <a:hueMod val="124000"/>
                <a:satMod val="148000"/>
                <a:lumMod val="124000"/>
              </a:schemeClr>
            </a:gs>
            <a:gs pos="100000">
              <a:schemeClr val="bg1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arge skydiving group mid-air">
            <a:extLst>
              <a:ext uri="{FF2B5EF4-FFF2-40B4-BE49-F238E27FC236}">
                <a16:creationId xmlns:a16="http://schemas.microsoft.com/office/drawing/2014/main" id="{0A2E9F4B-5E04-A77D-DA23-9B1DC94CB1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5000"/>
            <a:grayscl/>
          </a:blip>
          <a:srcRect t="11697" b="3717"/>
          <a:stretch/>
        </p:blipFill>
        <p:spPr>
          <a:xfrm>
            <a:off x="20" y="-1"/>
            <a:ext cx="12191980" cy="685800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294DC3FC-468C-06C7-8E39-24459225C1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>
            <a:normAutofit/>
          </a:bodyPr>
          <a:lstStyle/>
          <a:p>
            <a:r>
              <a:rPr lang="en-US" altLang="zh-HK" dirty="0"/>
              <a:t>Generally…</a:t>
            </a:r>
            <a:endParaRPr lang="zh-HK" alt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D187C4E-14B9-4504-B200-5127823FA7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628F2D8-B9E3-80E8-F7BD-D2E411C288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1" y="1595720"/>
            <a:ext cx="10773729" cy="4652680"/>
          </a:xfrm>
        </p:spPr>
        <p:txBody>
          <a:bodyPr>
            <a:normAutofit/>
          </a:bodyPr>
          <a:lstStyle/>
          <a:p>
            <a:r>
              <a:rPr lang="en-US" altLang="zh-HK" sz="2800" dirty="0"/>
              <a:t>The person who provides the first </a:t>
            </a:r>
            <a:r>
              <a:rPr lang="en-US" altLang="zh-HK" sz="2800" b="1" dirty="0"/>
              <a:t>assessment</a:t>
            </a:r>
            <a:r>
              <a:rPr lang="en-US" altLang="zh-HK" sz="2800" dirty="0"/>
              <a:t> (first pair part) has higher epistemic authority (</a:t>
            </a:r>
            <a:r>
              <a:rPr lang="en-US" altLang="zh-HK" sz="2800" b="1" dirty="0"/>
              <a:t>K+</a:t>
            </a:r>
            <a:r>
              <a:rPr lang="en-US" altLang="zh-HK" sz="2800" dirty="0"/>
              <a:t>)</a:t>
            </a:r>
          </a:p>
          <a:p>
            <a:r>
              <a:rPr lang="en-US" altLang="zh-HK" sz="2800" dirty="0"/>
              <a:t>The person who provides the second </a:t>
            </a:r>
            <a:r>
              <a:rPr lang="en-US" altLang="zh-HK" sz="2800" b="1" dirty="0"/>
              <a:t>assessment</a:t>
            </a:r>
            <a:r>
              <a:rPr lang="en-US" altLang="zh-HK" sz="2800" dirty="0"/>
              <a:t> (second pair part) has lower epistemic authority (</a:t>
            </a:r>
            <a:r>
              <a:rPr lang="en-US" altLang="zh-HK" sz="2800" b="1" dirty="0"/>
              <a:t>K-</a:t>
            </a:r>
            <a:r>
              <a:rPr lang="en-US" altLang="zh-HK" sz="2800" dirty="0"/>
              <a:t>)</a:t>
            </a:r>
          </a:p>
          <a:p>
            <a:r>
              <a:rPr lang="en-US" altLang="zh-HK" sz="2800" dirty="0"/>
              <a:t>But speakers have all sorts of ways to get out of this general pattern</a:t>
            </a:r>
          </a:p>
          <a:p>
            <a:pPr lvl="1"/>
            <a:r>
              <a:rPr lang="en-US" altLang="zh-HK" sz="2400" dirty="0"/>
              <a:t>Epistemic </a:t>
            </a:r>
            <a:r>
              <a:rPr lang="en-US" altLang="zh-HK" sz="2400" b="1" dirty="0"/>
              <a:t>upgrading</a:t>
            </a:r>
            <a:r>
              <a:rPr lang="en-US" altLang="zh-HK" sz="2400" dirty="0"/>
              <a:t>: I know more than you might expect of my position</a:t>
            </a:r>
          </a:p>
          <a:p>
            <a:pPr lvl="1"/>
            <a:r>
              <a:rPr lang="en-US" altLang="zh-HK" sz="2400" dirty="0"/>
              <a:t>Epistemic </a:t>
            </a:r>
            <a:r>
              <a:rPr lang="en-US" altLang="zh-HK" sz="2400" b="1" dirty="0"/>
              <a:t>downgrading</a:t>
            </a:r>
            <a:r>
              <a:rPr lang="en-US" altLang="zh-HK" sz="2400" dirty="0"/>
              <a:t>: I know less than you might expect of my position</a:t>
            </a:r>
            <a:endParaRPr lang="zh-HK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2693113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E8AF006-851D-5EC0-AA0B-D6011B5E1A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33668"/>
            <a:ext cx="9404723" cy="1400530"/>
          </a:xfrm>
        </p:spPr>
        <p:txBody>
          <a:bodyPr/>
          <a:lstStyle/>
          <a:p>
            <a:r>
              <a:rPr lang="en-US" altLang="zh-HK" dirty="0"/>
              <a:t>First position epistemic downgrade</a:t>
            </a:r>
            <a:endParaRPr lang="zh-HK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8AC1BEA-662A-0465-2801-239A3EFDA5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8962" y="2706688"/>
            <a:ext cx="6715125" cy="2219325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9D5FC158-8331-9CF1-F3FB-1108207F059E}"/>
              </a:ext>
            </a:extLst>
          </p:cNvPr>
          <p:cNvSpPr txBox="1"/>
          <p:nvPr/>
        </p:nvSpPr>
        <p:spPr>
          <a:xfrm>
            <a:off x="646111" y="2344738"/>
            <a:ext cx="3295650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HK" sz="2800" dirty="0"/>
              <a:t>‘Supposed to’: Positioning himself as having </a:t>
            </a:r>
            <a:r>
              <a:rPr lang="en-US" altLang="zh-TW" sz="2800" dirty="0"/>
              <a:t>less</a:t>
            </a:r>
            <a:r>
              <a:rPr lang="zh-TW" altLang="en-US" sz="2800" dirty="0"/>
              <a:t> </a:t>
            </a:r>
            <a:r>
              <a:rPr lang="en-US" altLang="zh-TW" sz="2800" dirty="0"/>
              <a:t>epistemic</a:t>
            </a:r>
            <a:r>
              <a:rPr lang="zh-TW" altLang="en-US" sz="2800" dirty="0"/>
              <a:t> </a:t>
            </a:r>
            <a:r>
              <a:rPr lang="en-US" altLang="zh-TW" sz="2800" dirty="0"/>
              <a:t>authority, getting that idea from other sources</a:t>
            </a:r>
            <a:endParaRPr lang="zh-HK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0131587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A9E4978-53E4-474D-70FF-C028EC644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dirty="0"/>
              <a:t>Second position epistemic upgrade: Resonance</a:t>
            </a:r>
            <a:endParaRPr lang="zh-HK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4108650-7D72-76B9-F8D2-5CE7E14CB1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" y="2767012"/>
            <a:ext cx="12001500" cy="1323975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95E387D9-18C6-C1FE-2DBB-381CCA48DECB}"/>
              </a:ext>
            </a:extLst>
          </p:cNvPr>
          <p:cNvSpPr txBox="1"/>
          <p:nvPr/>
        </p:nvSpPr>
        <p:spPr>
          <a:xfrm>
            <a:off x="5455920" y="5004753"/>
            <a:ext cx="4831080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HK" dirty="0"/>
              <a:t>If Mary had just said, ‘Right.’, or ‘True.’,</a:t>
            </a:r>
            <a:r>
              <a:rPr lang="zh-TW" altLang="en-US" dirty="0"/>
              <a:t> </a:t>
            </a:r>
            <a:r>
              <a:rPr lang="en-US" altLang="zh-TW" dirty="0"/>
              <a:t>how would Mary’s expressed level of epistemic authority change?</a:t>
            </a:r>
            <a:endParaRPr lang="zh-HK" altLang="en-US" dirty="0"/>
          </a:p>
        </p:txBody>
      </p:sp>
    </p:spTree>
    <p:extLst>
      <p:ext uri="{BB962C8B-B14F-4D97-AF65-F5344CB8AC3E}">
        <p14:creationId xmlns:p14="http://schemas.microsoft.com/office/powerpoint/2010/main" val="287089786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D3EB20-869A-910D-D0EC-BA4ED8A9D8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dirty="0"/>
              <a:t>Second position epistemic upgrade: Elaborating on a ‘yeah’</a:t>
            </a:r>
            <a:endParaRPr lang="zh-HK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3D56EF38-7AA2-15F3-C406-DAA03AB486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0145" y="2271395"/>
            <a:ext cx="9201150" cy="398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91266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594FC8B-8CD2-407F-94F1-9C71F5AEC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BABC971-8D40-4A4F-AC60-28B9172789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B9C04DC5-313B-4FE4-B868-5672A3764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91AE23E-90C9-4963-96E2-8DADBFC3BC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5F93E90-4379-4AAC-B021-E5FA6D974A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329FDD08-42D8-4AFF-90E5-5DAA5BC4CB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87A2B17-D3E0-4B38-823F-45312C0B3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5"/>
            <a:ext cx="12191695" cy="473074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592A21B-8E82-4396-A130-C7531DF0A9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 16">
            <a:extLst>
              <a:ext uri="{FF2B5EF4-FFF2-40B4-BE49-F238E27FC236}">
                <a16:creationId xmlns:a16="http://schemas.microsoft.com/office/drawing/2014/main" id="{ACA9027C-9377-4A86-A639-42BA502ADE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3753695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28" name="Freeform 5">
            <a:extLst>
              <a:ext uri="{FF2B5EF4-FFF2-40B4-BE49-F238E27FC236}">
                <a16:creationId xmlns:a16="http://schemas.microsoft.com/office/drawing/2014/main" id="{423EDA5B-B414-4C7C-8CBA-3D9D79973E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4055532"/>
            <a:ext cx="12191695" cy="2802467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179CFB51-C9E6-61D8-26B5-DCFF1B2B63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916" y="4854346"/>
            <a:ext cx="9149350" cy="868026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zh-HK" sz="2600" dirty="0"/>
              <a:t>What is all the linguistic evidence for epistemic access here?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232E84E-81EC-699B-4924-4BB20691C7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1939" y="339789"/>
            <a:ext cx="10848884" cy="3715741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79758369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6447FDD-C1C5-B2A2-A3C2-C60D5E637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Epistemic downgrade in Chinese: </a:t>
            </a:r>
            <a:r>
              <a:rPr lang="zh-TW" altLang="en-US" dirty="0"/>
              <a:t>吧</a:t>
            </a:r>
            <a:r>
              <a:rPr lang="en-US" altLang="zh-TW" dirty="0"/>
              <a:t> </a:t>
            </a:r>
            <a:r>
              <a:rPr lang="en-US" altLang="zh-TW" i="1" dirty="0" err="1"/>
              <a:t>ba</a:t>
            </a:r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B74426A-F740-81B8-79C3-1E6A0C1F56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2386" y="2162753"/>
            <a:ext cx="8314439" cy="2270702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C743F2B0-1F3B-3B9A-1B30-ED7DBE91EEE0}"/>
              </a:ext>
            </a:extLst>
          </p:cNvPr>
          <p:cNvSpPr txBox="1"/>
          <p:nvPr/>
        </p:nvSpPr>
        <p:spPr>
          <a:xfrm>
            <a:off x="2757580" y="3179679"/>
            <a:ext cx="6492113" cy="369332"/>
          </a:xfrm>
          <a:prstGeom prst="rect">
            <a:avLst/>
          </a:prstGeom>
          <a:solidFill>
            <a:srgbClr val="FDF69C">
              <a:alpha val="69804"/>
            </a:srgbClr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chemeClr val="accent2">
                    <a:lumMod val="50000"/>
                  </a:schemeClr>
                </a:solidFill>
              </a:rPr>
              <a:t>I</a:t>
            </a:r>
            <a:r>
              <a:rPr lang="zh-TW" altLang="en-US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altLang="zh-TW" dirty="0">
                <a:solidFill>
                  <a:schemeClr val="accent2">
                    <a:lumMod val="50000"/>
                  </a:schemeClr>
                </a:solidFill>
              </a:rPr>
              <a:t>don’t</a:t>
            </a:r>
            <a:r>
              <a:rPr lang="zh-TW" altLang="en-US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altLang="zh-TW" dirty="0">
                <a:solidFill>
                  <a:schemeClr val="accent2">
                    <a:lumMod val="50000"/>
                  </a:schemeClr>
                </a:solidFill>
              </a:rPr>
              <a:t>know</a:t>
            </a:r>
            <a:r>
              <a:rPr lang="zh-TW" altLang="en-US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altLang="zh-TW" dirty="0">
                <a:solidFill>
                  <a:schemeClr val="accent2">
                    <a:lumMod val="50000"/>
                  </a:schemeClr>
                </a:solidFill>
              </a:rPr>
              <a:t>if</a:t>
            </a:r>
            <a:r>
              <a:rPr lang="zh-TW" altLang="en-US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altLang="zh-TW" dirty="0">
                <a:solidFill>
                  <a:schemeClr val="accent2">
                    <a:lumMod val="50000"/>
                  </a:schemeClr>
                </a:solidFill>
              </a:rPr>
              <a:t>the</a:t>
            </a:r>
            <a:r>
              <a:rPr lang="zh-TW" altLang="en-US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altLang="zh-TW" dirty="0">
                <a:solidFill>
                  <a:schemeClr val="accent2">
                    <a:lumMod val="50000"/>
                  </a:schemeClr>
                </a:solidFill>
              </a:rPr>
              <a:t>words</a:t>
            </a:r>
            <a:r>
              <a:rPr lang="zh-TW" altLang="en-US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altLang="zh-TW" dirty="0">
                <a:solidFill>
                  <a:schemeClr val="accent2">
                    <a:lumMod val="50000"/>
                  </a:schemeClr>
                </a:solidFill>
              </a:rPr>
              <a:t>‘not</a:t>
            </a:r>
            <a:r>
              <a:rPr lang="zh-TW" altLang="en-US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altLang="zh-TW" dirty="0">
                <a:solidFill>
                  <a:schemeClr val="accent2">
                    <a:lumMod val="50000"/>
                  </a:schemeClr>
                </a:solidFill>
              </a:rPr>
              <a:t>cool’ can be typed out.</a:t>
            </a:r>
            <a:endParaRPr lang="zh-TW" alt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D4BB79DB-57BF-C6EF-4F49-4F58CCFE6DB9}"/>
              </a:ext>
            </a:extLst>
          </p:cNvPr>
          <p:cNvSpPr txBox="1"/>
          <p:nvPr/>
        </p:nvSpPr>
        <p:spPr>
          <a:xfrm>
            <a:off x="2757579" y="4064123"/>
            <a:ext cx="6492113" cy="369332"/>
          </a:xfrm>
          <a:prstGeom prst="rect">
            <a:avLst/>
          </a:prstGeom>
          <a:solidFill>
            <a:srgbClr val="FDF69C">
              <a:alpha val="69804"/>
            </a:srgbClr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chemeClr val="accent2">
                    <a:lumMod val="50000"/>
                  </a:schemeClr>
                </a:solidFill>
              </a:rPr>
              <a:t>‘Not cool’ should be fine </a:t>
            </a:r>
            <a:r>
              <a:rPr lang="en-US" altLang="zh-TW" b="1" dirty="0" err="1">
                <a:solidFill>
                  <a:schemeClr val="accent2">
                    <a:lumMod val="50000"/>
                  </a:schemeClr>
                </a:solidFill>
              </a:rPr>
              <a:t>ba</a:t>
            </a:r>
            <a:r>
              <a:rPr lang="en-US" altLang="zh-TW" dirty="0">
                <a:solidFill>
                  <a:schemeClr val="accent2">
                    <a:lumMod val="50000"/>
                  </a:schemeClr>
                </a:solidFill>
              </a:rPr>
              <a:t>.</a:t>
            </a:r>
            <a:endParaRPr lang="zh-TW" alt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1C477EE1-FA82-5106-8F0F-5C23FE980FF1}"/>
              </a:ext>
            </a:extLst>
          </p:cNvPr>
          <p:cNvSpPr txBox="1"/>
          <p:nvPr/>
        </p:nvSpPr>
        <p:spPr>
          <a:xfrm>
            <a:off x="2181225" y="4981575"/>
            <a:ext cx="7200900" cy="6463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HK" dirty="0"/>
              <a:t>How does F downgrade her epistemic access?</a:t>
            </a:r>
          </a:p>
          <a:p>
            <a:r>
              <a:rPr lang="en-US" altLang="zh-HK" dirty="0"/>
              <a:t>How does M respond to that?</a:t>
            </a:r>
            <a:endParaRPr lang="zh-HK" altLang="en-US" dirty="0"/>
          </a:p>
        </p:txBody>
      </p:sp>
    </p:spTree>
    <p:extLst>
      <p:ext uri="{BB962C8B-B14F-4D97-AF65-F5344CB8AC3E}">
        <p14:creationId xmlns:p14="http://schemas.microsoft.com/office/powerpoint/2010/main" val="36446968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6FD3086-BEC3-362A-A618-ECCAB4C98F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304935"/>
            <a:ext cx="9404723" cy="831136"/>
          </a:xfrm>
        </p:spPr>
        <p:txBody>
          <a:bodyPr/>
          <a:lstStyle/>
          <a:p>
            <a:r>
              <a:rPr lang="en-US" altLang="zh-TW" dirty="0"/>
              <a:t>In this class, you will …</a:t>
            </a:r>
            <a:endParaRPr lang="zh-TW" altLang="en-US" dirty="0"/>
          </a:p>
        </p:txBody>
      </p:sp>
      <p:graphicFrame>
        <p:nvGraphicFramePr>
          <p:cNvPr id="17" name="內容版面配置區 2">
            <a:extLst>
              <a:ext uri="{FF2B5EF4-FFF2-40B4-BE49-F238E27FC236}">
                <a16:creationId xmlns:a16="http://schemas.microsoft.com/office/drawing/2014/main" id="{EA84C92E-3E42-9A49-4504-30195F724BC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59328017"/>
              </p:ext>
            </p:extLst>
          </p:nvPr>
        </p:nvGraphicFramePr>
        <p:xfrm>
          <a:off x="646111" y="1366982"/>
          <a:ext cx="11019416" cy="50383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2594414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9116670-56E2-3A50-9E22-24BAC3890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586" y="357468"/>
            <a:ext cx="9404723" cy="1400530"/>
          </a:xfrm>
        </p:spPr>
        <p:txBody>
          <a:bodyPr/>
          <a:lstStyle/>
          <a:p>
            <a:r>
              <a:rPr lang="en-US" altLang="zh-HK" dirty="0"/>
              <a:t>Positions and upgrade/downgrade (from Heritage and Raymond)</a:t>
            </a:r>
            <a:endParaRPr lang="zh-HK" altLang="en-US" dirty="0"/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9E5BF9B5-81ED-05E4-0245-03E8191442D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63511022"/>
              </p:ext>
            </p:extLst>
          </p:nvPr>
        </p:nvGraphicFramePr>
        <p:xfrm>
          <a:off x="1622425" y="1952625"/>
          <a:ext cx="8947149" cy="462153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97012">
                  <a:extLst>
                    <a:ext uri="{9D8B030D-6E8A-4147-A177-3AD203B41FA5}">
                      <a16:colId xmlns:a16="http://schemas.microsoft.com/office/drawing/2014/main" val="437747061"/>
                    </a:ext>
                  </a:extLst>
                </a:gridCol>
                <a:gridCol w="3552827">
                  <a:extLst>
                    <a:ext uri="{9D8B030D-6E8A-4147-A177-3AD203B41FA5}">
                      <a16:colId xmlns:a16="http://schemas.microsoft.com/office/drawing/2014/main" val="743041364"/>
                    </a:ext>
                  </a:extLst>
                </a:gridCol>
                <a:gridCol w="3897310">
                  <a:extLst>
                    <a:ext uri="{9D8B030D-6E8A-4147-A177-3AD203B41FA5}">
                      <a16:colId xmlns:a16="http://schemas.microsoft.com/office/drawing/2014/main" val="3277391242"/>
                    </a:ext>
                  </a:extLst>
                </a:gridCol>
              </a:tblGrid>
              <a:tr h="370304">
                <a:tc>
                  <a:txBody>
                    <a:bodyPr/>
                    <a:lstStyle/>
                    <a:p>
                      <a:endParaRPr lang="zh-HK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K" dirty="0"/>
                        <a:t>First position</a:t>
                      </a:r>
                      <a:endParaRPr lang="zh-HK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K" dirty="0"/>
                        <a:t>Second position</a:t>
                      </a:r>
                      <a:endParaRPr lang="zh-HK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5476871"/>
                  </a:ext>
                </a:extLst>
              </a:tr>
              <a:tr h="1039396">
                <a:tc>
                  <a:txBody>
                    <a:bodyPr/>
                    <a:lstStyle/>
                    <a:p>
                      <a:r>
                        <a:rPr lang="en-US" altLang="zh-HK" dirty="0"/>
                        <a:t>Downgrade</a:t>
                      </a:r>
                      <a:endParaRPr lang="zh-HK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altLang="zh-HK" dirty="0"/>
                        <a:t>Words like 'seems', 'sounds', 'appears', 'looks’ … that name a source for the info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altLang="zh-HK" dirty="0"/>
                        <a:t>‘I think’ …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altLang="zh-HK" b="1" dirty="0"/>
                        <a:t>Tag questions </a:t>
                      </a:r>
                      <a:r>
                        <a:rPr lang="en-US" altLang="zh-HK" dirty="0"/>
                        <a:t>'isn't it?', 'right?</a:t>
                      </a:r>
                      <a:endParaRPr lang="zh-HK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HK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476394"/>
                  </a:ext>
                </a:extLst>
              </a:tr>
              <a:tr h="776506">
                <a:tc>
                  <a:txBody>
                    <a:bodyPr/>
                    <a:lstStyle/>
                    <a:p>
                      <a:r>
                        <a:rPr lang="en-US" altLang="zh-HK" dirty="0"/>
                        <a:t>Unmarked (‘normal’)</a:t>
                      </a:r>
                      <a:endParaRPr lang="zh-HK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altLang="zh-HK" dirty="0"/>
                        <a:t>Simple declarative sentence (It’s nice.)</a:t>
                      </a:r>
                      <a:endParaRPr lang="zh-HK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K" dirty="0"/>
                        <a:t>Simple declarative, e.g. ‘Sure is.’</a:t>
                      </a:r>
                    </a:p>
                    <a:p>
                      <a:r>
                        <a:rPr lang="en-US" altLang="zh-HK" dirty="0"/>
                        <a:t>A short response like ‘yeah’</a:t>
                      </a:r>
                      <a:endParaRPr lang="zh-HK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1909905"/>
                  </a:ext>
                </a:extLst>
              </a:tr>
              <a:tr h="1460927">
                <a:tc>
                  <a:txBody>
                    <a:bodyPr/>
                    <a:lstStyle/>
                    <a:p>
                      <a:r>
                        <a:rPr lang="en-US" altLang="zh-HK" dirty="0"/>
                        <a:t>Upgrade</a:t>
                      </a:r>
                      <a:endParaRPr lang="zh-HK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HK" altLang="zh-HK" dirty="0"/>
                        <a:t>Negative questions</a:t>
                      </a:r>
                      <a:r>
                        <a:rPr lang="zh-HK" altLang="en-US" dirty="0"/>
                        <a:t> </a:t>
                      </a:r>
                      <a:r>
                        <a:rPr lang="en-US" altLang="zh-HK" dirty="0"/>
                        <a:t>‘Isn’t</a:t>
                      </a:r>
                      <a:r>
                        <a:rPr lang="zh-HK" altLang="en-US" dirty="0"/>
                        <a:t> </a:t>
                      </a:r>
                      <a:r>
                        <a:rPr lang="en-US" altLang="zh-HK" dirty="0"/>
                        <a:t>that</a:t>
                      </a:r>
                      <a:r>
                        <a:rPr lang="zh-HK" altLang="en-US" dirty="0"/>
                        <a:t> </a:t>
                      </a:r>
                      <a:r>
                        <a:rPr lang="en-US" altLang="zh-HK" dirty="0"/>
                        <a:t>nice?’</a:t>
                      </a:r>
                      <a:endParaRPr lang="zh-HK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HK" altLang="zh-HK" dirty="0"/>
                        <a:t>Confirmation + </a:t>
                      </a:r>
                      <a:r>
                        <a:rPr lang="en-US" altLang="zh-HK" dirty="0"/>
                        <a:t>Agreement ‘It is,  yeah’</a:t>
                      </a:r>
                      <a:endParaRPr lang="en-HK" altLang="zh-HK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HK" altLang="zh-HK" dirty="0"/>
                        <a:t>Oh-prefacing ‘Oh that’s nice’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HK" altLang="zh-HK" dirty="0"/>
                    </a:p>
                    <a:p>
                      <a:pPr marL="285750" marR="0" lvl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HK" altLang="zh-HK" b="1" dirty="0"/>
                        <a:t>Tag questions</a:t>
                      </a:r>
                      <a:r>
                        <a:rPr lang="en-US" altLang="zh-HK" b="1" dirty="0"/>
                        <a:t> </a:t>
                      </a:r>
                      <a:r>
                        <a:rPr lang="en-US" altLang="zh-HK" dirty="0"/>
                        <a:t>'isn't it?', 'right?’</a:t>
                      </a:r>
                      <a:r>
                        <a:rPr lang="en-HK" altLang="zh-HK" dirty="0"/>
                        <a:t> </a:t>
                      </a:r>
                    </a:p>
                    <a:p>
                      <a:pPr marL="285750" marR="0" lvl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HK" altLang="zh-HK" dirty="0"/>
                        <a:t>Negative questions </a:t>
                      </a:r>
                      <a:r>
                        <a:rPr lang="en-US" altLang="zh-HK" dirty="0"/>
                        <a:t>‘Isn’t</a:t>
                      </a:r>
                      <a:r>
                        <a:rPr lang="zh-HK" altLang="en-US" dirty="0"/>
                        <a:t> </a:t>
                      </a:r>
                      <a:r>
                        <a:rPr lang="en-US" altLang="zh-HK" dirty="0"/>
                        <a:t>that</a:t>
                      </a:r>
                      <a:r>
                        <a:rPr lang="zh-HK" altLang="en-US" dirty="0"/>
                        <a:t> </a:t>
                      </a:r>
                      <a:r>
                        <a:rPr lang="en-US" altLang="zh-HK" dirty="0"/>
                        <a:t>nice?’</a:t>
                      </a:r>
                      <a:endParaRPr lang="zh-HK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52003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095744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C010E70-1DE6-8A37-AFEC-CC94CD13E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Frame resonance and focal resonance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7AC65CE-64E4-485A-255A-810AB0DF5C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4687" y="2347278"/>
            <a:ext cx="5762625" cy="2657475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D1A7B703-3220-3B56-47BA-2EADB2C9E8F4}"/>
              </a:ext>
            </a:extLst>
          </p:cNvPr>
          <p:cNvSpPr/>
          <p:nvPr/>
        </p:nvSpPr>
        <p:spPr>
          <a:xfrm>
            <a:off x="1393637" y="5414056"/>
            <a:ext cx="9404723" cy="1166947"/>
          </a:xfrm>
          <a:prstGeom prst="rect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Question: Which of the resonances between the third and fourth lines are frame resonances? Which are focal resonances? How does your answer differ from the relationships between the first three lines? 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109296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C010E70-1DE6-8A37-AFEC-CC94CD13E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Frame resonance and focal resonance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7AC65CE-64E4-485A-255A-810AB0DF5C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4687" y="2347278"/>
            <a:ext cx="5762625" cy="2657475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D1A7B703-3220-3B56-47BA-2EADB2C9E8F4}"/>
              </a:ext>
            </a:extLst>
          </p:cNvPr>
          <p:cNvSpPr/>
          <p:nvPr/>
        </p:nvSpPr>
        <p:spPr>
          <a:xfrm>
            <a:off x="1393637" y="5414056"/>
            <a:ext cx="9404723" cy="1166947"/>
          </a:xfrm>
          <a:prstGeom prst="rect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Question: Which of the resonances between the third and fourth lines are frame resonances? Which are focal resonances? How does your answer differ from the relationships between the first three lines? </a:t>
            </a:r>
            <a:endParaRPr lang="zh-TW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E60C1F9-6FBF-029B-62AE-4B7EF1C60704}"/>
              </a:ext>
            </a:extLst>
          </p:cNvPr>
          <p:cNvSpPr/>
          <p:nvPr/>
        </p:nvSpPr>
        <p:spPr>
          <a:xfrm>
            <a:off x="6281510" y="2262551"/>
            <a:ext cx="1719489" cy="2814274"/>
          </a:xfrm>
          <a:prstGeom prst="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A7E8876-BE5F-2179-C471-E1721E872BBE}"/>
              </a:ext>
            </a:extLst>
          </p:cNvPr>
          <p:cNvSpPr/>
          <p:nvPr/>
        </p:nvSpPr>
        <p:spPr>
          <a:xfrm>
            <a:off x="8117568" y="3771855"/>
            <a:ext cx="616857" cy="1166947"/>
          </a:xfrm>
          <a:prstGeom prst="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90FC46C-FE00-8C15-6287-925386B1CD9A}"/>
              </a:ext>
            </a:extLst>
          </p:cNvPr>
          <p:cNvSpPr/>
          <p:nvPr/>
        </p:nvSpPr>
        <p:spPr>
          <a:xfrm>
            <a:off x="5232560" y="2451827"/>
            <a:ext cx="932381" cy="2486975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43DA390-C6D1-A716-947C-7DB340ABCB8A}"/>
              </a:ext>
            </a:extLst>
          </p:cNvPr>
          <p:cNvSpPr/>
          <p:nvPr/>
        </p:nvSpPr>
        <p:spPr>
          <a:xfrm>
            <a:off x="8066897" y="2451827"/>
            <a:ext cx="753253" cy="1815373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5214261-1639-BBC1-5DF2-465D6029EE59}"/>
              </a:ext>
            </a:extLst>
          </p:cNvPr>
          <p:cNvSpPr/>
          <p:nvPr/>
        </p:nvSpPr>
        <p:spPr>
          <a:xfrm>
            <a:off x="1079660" y="2125551"/>
            <a:ext cx="1625440" cy="652552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Frame resonance</a:t>
            </a:r>
            <a:endParaRPr lang="zh-TW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27E8A834-E900-1F51-31C3-B83928E237AA}"/>
              </a:ext>
            </a:extLst>
          </p:cNvPr>
          <p:cNvSpPr/>
          <p:nvPr/>
        </p:nvSpPr>
        <p:spPr>
          <a:xfrm>
            <a:off x="1079661" y="3359513"/>
            <a:ext cx="1625440" cy="676207"/>
          </a:xfrm>
          <a:prstGeom prst="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Focal resonance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602985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D0903A0-6017-0DA3-657A-C6DA273BE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r>
              <a:rPr lang="en-US" altLang="zh-TW">
                <a:solidFill>
                  <a:srgbClr val="EBEBEB"/>
                </a:solidFill>
              </a:rPr>
              <a:t>Diagraph</a:t>
            </a:r>
            <a:endParaRPr lang="zh-TW" altLang="en-US">
              <a:solidFill>
                <a:srgbClr val="EBEBEB"/>
              </a:solidFill>
            </a:endParaRPr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A125E84D-E610-1B96-F3E2-FB22787875B9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48930" y="3011634"/>
          <a:ext cx="10895371" cy="300152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854106">
                  <a:extLst>
                    <a:ext uri="{9D8B030D-6E8A-4147-A177-3AD203B41FA5}">
                      <a16:colId xmlns:a16="http://schemas.microsoft.com/office/drawing/2014/main" val="2003109130"/>
                    </a:ext>
                  </a:extLst>
                </a:gridCol>
                <a:gridCol w="1852601">
                  <a:extLst>
                    <a:ext uri="{9D8B030D-6E8A-4147-A177-3AD203B41FA5}">
                      <a16:colId xmlns:a16="http://schemas.microsoft.com/office/drawing/2014/main" val="1495391436"/>
                    </a:ext>
                  </a:extLst>
                </a:gridCol>
                <a:gridCol w="1580497">
                  <a:extLst>
                    <a:ext uri="{9D8B030D-6E8A-4147-A177-3AD203B41FA5}">
                      <a16:colId xmlns:a16="http://schemas.microsoft.com/office/drawing/2014/main" val="3166899624"/>
                    </a:ext>
                  </a:extLst>
                </a:gridCol>
                <a:gridCol w="2035597">
                  <a:extLst>
                    <a:ext uri="{9D8B030D-6E8A-4147-A177-3AD203B41FA5}">
                      <a16:colId xmlns:a16="http://schemas.microsoft.com/office/drawing/2014/main" val="2884785062"/>
                    </a:ext>
                  </a:extLst>
                </a:gridCol>
                <a:gridCol w="1718464">
                  <a:extLst>
                    <a:ext uri="{9D8B030D-6E8A-4147-A177-3AD203B41FA5}">
                      <a16:colId xmlns:a16="http://schemas.microsoft.com/office/drawing/2014/main" val="145018740"/>
                    </a:ext>
                  </a:extLst>
                </a:gridCol>
                <a:gridCol w="1854106">
                  <a:extLst>
                    <a:ext uri="{9D8B030D-6E8A-4147-A177-3AD203B41FA5}">
                      <a16:colId xmlns:a16="http://schemas.microsoft.com/office/drawing/2014/main" val="3473947346"/>
                    </a:ext>
                  </a:extLst>
                </a:gridCol>
              </a:tblGrid>
              <a:tr h="600305">
                <a:tc>
                  <a:txBody>
                    <a:bodyPr/>
                    <a:lstStyle/>
                    <a:p>
                      <a:endParaRPr lang="zh-TW" altLang="en-US" sz="2700" dirty="0"/>
                    </a:p>
                  </a:txBody>
                  <a:tcPr marL="136433" marR="136433" marT="68216" marB="68216"/>
                </a:tc>
                <a:tc>
                  <a:txBody>
                    <a:bodyPr/>
                    <a:lstStyle/>
                    <a:p>
                      <a:r>
                        <a:rPr lang="en-US" altLang="zh-TW" sz="2700"/>
                        <a:t>A</a:t>
                      </a:r>
                      <a:endParaRPr lang="zh-TW" altLang="en-US" sz="2700"/>
                    </a:p>
                  </a:txBody>
                  <a:tcPr marL="136433" marR="136433" marT="68216" marB="68216"/>
                </a:tc>
                <a:tc>
                  <a:txBody>
                    <a:bodyPr/>
                    <a:lstStyle/>
                    <a:p>
                      <a:r>
                        <a:rPr lang="en-US" altLang="zh-TW" sz="2700"/>
                        <a:t>B</a:t>
                      </a:r>
                      <a:endParaRPr lang="zh-TW" altLang="en-US" sz="2700"/>
                    </a:p>
                  </a:txBody>
                  <a:tcPr marL="136433" marR="136433" marT="68216" marB="68216"/>
                </a:tc>
                <a:tc>
                  <a:txBody>
                    <a:bodyPr/>
                    <a:lstStyle/>
                    <a:p>
                      <a:r>
                        <a:rPr lang="en-US" altLang="zh-TW" sz="2700"/>
                        <a:t>C</a:t>
                      </a:r>
                      <a:endParaRPr lang="zh-TW" altLang="en-US" sz="2700"/>
                    </a:p>
                  </a:txBody>
                  <a:tcPr marL="136433" marR="136433" marT="68216" marB="68216"/>
                </a:tc>
                <a:tc>
                  <a:txBody>
                    <a:bodyPr/>
                    <a:lstStyle/>
                    <a:p>
                      <a:r>
                        <a:rPr lang="en-US" altLang="zh-TW" sz="2700"/>
                        <a:t>D</a:t>
                      </a:r>
                      <a:endParaRPr lang="zh-TW" altLang="en-US" sz="2700"/>
                    </a:p>
                  </a:txBody>
                  <a:tcPr marL="136433" marR="136433" marT="68216" marB="68216"/>
                </a:tc>
                <a:tc>
                  <a:txBody>
                    <a:bodyPr/>
                    <a:lstStyle/>
                    <a:p>
                      <a:r>
                        <a:rPr lang="en-US" altLang="zh-TW" sz="2700"/>
                        <a:t>E</a:t>
                      </a:r>
                      <a:endParaRPr lang="zh-TW" altLang="en-US" sz="2700"/>
                    </a:p>
                  </a:txBody>
                  <a:tcPr marL="136433" marR="136433" marT="68216" marB="68216"/>
                </a:tc>
                <a:extLst>
                  <a:ext uri="{0D108BD9-81ED-4DB2-BD59-A6C34878D82A}">
                    <a16:rowId xmlns:a16="http://schemas.microsoft.com/office/drawing/2014/main" val="2502485391"/>
                  </a:ext>
                </a:extLst>
              </a:tr>
              <a:tr h="600305">
                <a:tc>
                  <a:txBody>
                    <a:bodyPr/>
                    <a:lstStyle/>
                    <a:p>
                      <a:r>
                        <a:rPr lang="en-US" altLang="zh-TW" sz="2700"/>
                        <a:t>Mary</a:t>
                      </a:r>
                      <a:endParaRPr lang="zh-TW" altLang="en-US" sz="2700"/>
                    </a:p>
                  </a:txBody>
                  <a:tcPr marL="136433" marR="136433" marT="68216" marB="68216"/>
                </a:tc>
                <a:tc>
                  <a:txBody>
                    <a:bodyPr/>
                    <a:lstStyle/>
                    <a:p>
                      <a:r>
                        <a:rPr lang="en-US" altLang="zh-TW" sz="2700"/>
                        <a:t>and</a:t>
                      </a:r>
                      <a:endParaRPr lang="zh-TW" altLang="en-US" sz="2700"/>
                    </a:p>
                  </a:txBody>
                  <a:tcPr marL="136433" marR="136433" marT="68216" marB="68216"/>
                </a:tc>
                <a:tc>
                  <a:txBody>
                    <a:bodyPr/>
                    <a:lstStyle/>
                    <a:p>
                      <a:r>
                        <a:rPr lang="en-US" altLang="zh-TW" sz="2700"/>
                        <a:t>he</a:t>
                      </a:r>
                      <a:endParaRPr lang="zh-TW" altLang="en-US" sz="2700"/>
                    </a:p>
                  </a:txBody>
                  <a:tcPr marL="136433" marR="136433" marT="68216" marB="68216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700" dirty="0"/>
                        <a:t>can take</a:t>
                      </a:r>
                      <a:endParaRPr lang="zh-TW" altLang="en-US" sz="2700" dirty="0"/>
                    </a:p>
                  </a:txBody>
                  <a:tcPr marL="136433" marR="136433" marT="68216" marB="68216"/>
                </a:tc>
                <a:tc>
                  <a:txBody>
                    <a:bodyPr/>
                    <a:lstStyle/>
                    <a:p>
                      <a:endParaRPr lang="zh-TW" altLang="en-US" sz="2700"/>
                    </a:p>
                  </a:txBody>
                  <a:tcPr marL="136433" marR="136433" marT="68216" marB="68216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700"/>
                        <a:t>leave</a:t>
                      </a:r>
                      <a:endParaRPr lang="zh-TW" altLang="en-US" sz="2700"/>
                    </a:p>
                  </a:txBody>
                  <a:tcPr marL="136433" marR="136433" marT="68216" marB="68216"/>
                </a:tc>
                <a:extLst>
                  <a:ext uri="{0D108BD9-81ED-4DB2-BD59-A6C34878D82A}">
                    <a16:rowId xmlns:a16="http://schemas.microsoft.com/office/drawing/2014/main" val="293348780"/>
                  </a:ext>
                </a:extLst>
              </a:tr>
              <a:tr h="600305">
                <a:tc>
                  <a:txBody>
                    <a:bodyPr/>
                    <a:lstStyle/>
                    <a:p>
                      <a:r>
                        <a:rPr lang="en-US" altLang="zh-TW" sz="2700"/>
                        <a:t>Alice</a:t>
                      </a:r>
                      <a:endParaRPr lang="zh-TW" altLang="en-US" sz="2700"/>
                    </a:p>
                  </a:txBody>
                  <a:tcPr marL="136433" marR="136433" marT="68216" marB="68216"/>
                </a:tc>
                <a:tc>
                  <a:txBody>
                    <a:bodyPr/>
                    <a:lstStyle/>
                    <a:p>
                      <a:r>
                        <a:rPr lang="en-US" altLang="zh-TW" sz="2700"/>
                        <a:t>and</a:t>
                      </a:r>
                      <a:endParaRPr lang="zh-TW" altLang="en-US" sz="2700"/>
                    </a:p>
                  </a:txBody>
                  <a:tcPr marL="136433" marR="136433" marT="68216" marB="68216"/>
                </a:tc>
                <a:tc>
                  <a:txBody>
                    <a:bodyPr/>
                    <a:lstStyle/>
                    <a:p>
                      <a:r>
                        <a:rPr lang="en-US" altLang="zh-TW" sz="2700" dirty="0"/>
                        <a:t>he</a:t>
                      </a:r>
                      <a:endParaRPr lang="zh-TW" altLang="en-US" sz="2700" dirty="0"/>
                    </a:p>
                  </a:txBody>
                  <a:tcPr marL="136433" marR="136433" marT="68216" marB="68216"/>
                </a:tc>
                <a:tc>
                  <a:txBody>
                    <a:bodyPr/>
                    <a:lstStyle/>
                    <a:p>
                      <a:r>
                        <a:rPr lang="en-US" altLang="zh-TW" sz="2700" dirty="0"/>
                        <a:t>earns</a:t>
                      </a:r>
                      <a:endParaRPr lang="zh-TW" altLang="en-US" sz="2700" dirty="0"/>
                    </a:p>
                  </a:txBody>
                  <a:tcPr marL="136433" marR="136433" marT="68216" marB="68216"/>
                </a:tc>
                <a:tc>
                  <a:txBody>
                    <a:bodyPr/>
                    <a:lstStyle/>
                    <a:p>
                      <a:endParaRPr lang="zh-TW" altLang="en-US" sz="2700"/>
                    </a:p>
                  </a:txBody>
                  <a:tcPr marL="136433" marR="136433" marT="68216" marB="68216"/>
                </a:tc>
                <a:tc>
                  <a:txBody>
                    <a:bodyPr/>
                    <a:lstStyle/>
                    <a:p>
                      <a:r>
                        <a:rPr lang="en-US" altLang="zh-TW" sz="2700"/>
                        <a:t>leave</a:t>
                      </a:r>
                      <a:endParaRPr lang="zh-TW" altLang="en-US" sz="2700"/>
                    </a:p>
                  </a:txBody>
                  <a:tcPr marL="136433" marR="136433" marT="68216" marB="68216"/>
                </a:tc>
                <a:extLst>
                  <a:ext uri="{0D108BD9-81ED-4DB2-BD59-A6C34878D82A}">
                    <a16:rowId xmlns:a16="http://schemas.microsoft.com/office/drawing/2014/main" val="2350212668"/>
                  </a:ext>
                </a:extLst>
              </a:tr>
              <a:tr h="600305">
                <a:tc>
                  <a:txBody>
                    <a:bodyPr/>
                    <a:lstStyle/>
                    <a:p>
                      <a:r>
                        <a:rPr lang="en-US" altLang="zh-TW" sz="2700"/>
                        <a:t>Alice</a:t>
                      </a:r>
                      <a:endParaRPr lang="zh-TW" altLang="en-US" sz="2700"/>
                    </a:p>
                  </a:txBody>
                  <a:tcPr marL="136433" marR="136433" marT="68216" marB="68216"/>
                </a:tc>
                <a:tc>
                  <a:txBody>
                    <a:bodyPr/>
                    <a:lstStyle/>
                    <a:p>
                      <a:endParaRPr lang="zh-TW" altLang="en-US" sz="2700"/>
                    </a:p>
                  </a:txBody>
                  <a:tcPr marL="136433" marR="136433" marT="68216" marB="68216"/>
                </a:tc>
                <a:tc>
                  <a:txBody>
                    <a:bodyPr/>
                    <a:lstStyle/>
                    <a:p>
                      <a:r>
                        <a:rPr lang="en-US" altLang="zh-TW" sz="2700"/>
                        <a:t>he</a:t>
                      </a:r>
                      <a:endParaRPr lang="zh-TW" altLang="en-US" sz="2700"/>
                    </a:p>
                  </a:txBody>
                  <a:tcPr marL="136433" marR="136433" marT="68216" marB="68216"/>
                </a:tc>
                <a:tc>
                  <a:txBody>
                    <a:bodyPr/>
                    <a:lstStyle/>
                    <a:p>
                      <a:r>
                        <a:rPr lang="en-US" altLang="zh-TW" sz="2700" dirty="0"/>
                        <a:t>gets</a:t>
                      </a:r>
                      <a:endParaRPr lang="zh-TW" altLang="en-US" sz="2700" dirty="0"/>
                    </a:p>
                  </a:txBody>
                  <a:tcPr marL="136433" marR="136433" marT="68216" marB="68216"/>
                </a:tc>
                <a:tc>
                  <a:txBody>
                    <a:bodyPr/>
                    <a:lstStyle/>
                    <a:p>
                      <a:r>
                        <a:rPr lang="en-US" altLang="zh-TW" sz="2700" dirty="0"/>
                        <a:t>sick</a:t>
                      </a:r>
                      <a:endParaRPr lang="zh-TW" altLang="en-US" sz="2700" dirty="0"/>
                    </a:p>
                  </a:txBody>
                  <a:tcPr marL="136433" marR="136433" marT="68216" marB="68216"/>
                </a:tc>
                <a:tc>
                  <a:txBody>
                    <a:bodyPr/>
                    <a:lstStyle/>
                    <a:p>
                      <a:r>
                        <a:rPr lang="en-US" altLang="zh-TW" sz="2700"/>
                        <a:t>leave</a:t>
                      </a:r>
                      <a:endParaRPr lang="zh-TW" altLang="en-US" sz="2700"/>
                    </a:p>
                  </a:txBody>
                  <a:tcPr marL="136433" marR="136433" marT="68216" marB="68216"/>
                </a:tc>
                <a:extLst>
                  <a:ext uri="{0D108BD9-81ED-4DB2-BD59-A6C34878D82A}">
                    <a16:rowId xmlns:a16="http://schemas.microsoft.com/office/drawing/2014/main" val="2728868916"/>
                  </a:ext>
                </a:extLst>
              </a:tr>
              <a:tr h="600305">
                <a:tc>
                  <a:txBody>
                    <a:bodyPr/>
                    <a:lstStyle/>
                    <a:p>
                      <a:r>
                        <a:rPr lang="en-US" altLang="zh-TW" sz="2700"/>
                        <a:t>Alice</a:t>
                      </a:r>
                      <a:endParaRPr lang="zh-TW" altLang="en-US" sz="2700"/>
                    </a:p>
                  </a:txBody>
                  <a:tcPr marL="136433" marR="136433" marT="68216" marB="68216"/>
                </a:tc>
                <a:tc>
                  <a:txBody>
                    <a:bodyPr/>
                    <a:lstStyle/>
                    <a:p>
                      <a:endParaRPr lang="zh-TW" altLang="en-US" sz="2700"/>
                    </a:p>
                  </a:txBody>
                  <a:tcPr marL="136433" marR="136433" marT="68216" marB="68216"/>
                </a:tc>
                <a:tc>
                  <a:txBody>
                    <a:bodyPr/>
                    <a:lstStyle/>
                    <a:p>
                      <a:r>
                        <a:rPr lang="en-US" altLang="zh-TW" sz="2700"/>
                        <a:t>we</a:t>
                      </a:r>
                      <a:endParaRPr lang="zh-TW" altLang="en-US" sz="2700"/>
                    </a:p>
                  </a:txBody>
                  <a:tcPr marL="136433" marR="136433" marT="68216" marB="68216"/>
                </a:tc>
                <a:tc>
                  <a:txBody>
                    <a:bodyPr/>
                    <a:lstStyle/>
                    <a:p>
                      <a:r>
                        <a:rPr lang="en-US" altLang="zh-TW" sz="2700" dirty="0"/>
                        <a:t>don’t get</a:t>
                      </a:r>
                      <a:endParaRPr lang="zh-TW" altLang="en-US" sz="2700" dirty="0"/>
                    </a:p>
                  </a:txBody>
                  <a:tcPr marL="136433" marR="136433" marT="68216" marB="68216"/>
                </a:tc>
                <a:tc>
                  <a:txBody>
                    <a:bodyPr/>
                    <a:lstStyle/>
                    <a:p>
                      <a:endParaRPr lang="zh-TW" altLang="en-US" sz="2700" dirty="0"/>
                    </a:p>
                  </a:txBody>
                  <a:tcPr marL="136433" marR="136433" marT="68216" marB="68216"/>
                </a:tc>
                <a:tc>
                  <a:txBody>
                    <a:bodyPr/>
                    <a:lstStyle/>
                    <a:p>
                      <a:r>
                        <a:rPr lang="en-US" altLang="zh-TW" sz="2700" dirty="0"/>
                        <a:t>shit</a:t>
                      </a:r>
                      <a:endParaRPr lang="zh-TW" altLang="en-US" sz="2700" dirty="0"/>
                    </a:p>
                  </a:txBody>
                  <a:tcPr marL="136433" marR="136433" marT="68216" marB="68216"/>
                </a:tc>
                <a:extLst>
                  <a:ext uri="{0D108BD9-81ED-4DB2-BD59-A6C34878D82A}">
                    <a16:rowId xmlns:a16="http://schemas.microsoft.com/office/drawing/2014/main" val="17214081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221405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D0903A0-6017-0DA3-657A-C6DA273BE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 fontScale="90000"/>
          </a:bodyPr>
          <a:lstStyle/>
          <a:p>
            <a:r>
              <a:rPr lang="en-US" altLang="zh-TW" dirty="0" err="1">
                <a:solidFill>
                  <a:srgbClr val="EBEBEB"/>
                </a:solidFill>
              </a:rPr>
              <a:t>Analysing</a:t>
            </a:r>
            <a:r>
              <a:rPr lang="en-US" altLang="zh-TW" dirty="0">
                <a:solidFill>
                  <a:srgbClr val="EBEBEB"/>
                </a:solidFill>
              </a:rPr>
              <a:t> analogies in focal resonance</a:t>
            </a:r>
            <a:endParaRPr lang="zh-TW" altLang="en-US" dirty="0">
              <a:solidFill>
                <a:srgbClr val="EBEBEB"/>
              </a:solidFill>
            </a:endParaRPr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A125E84D-E610-1B96-F3E2-FB22787875B9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264990" y="2593622"/>
          <a:ext cx="9662019" cy="300152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173410">
                  <a:extLst>
                    <a:ext uri="{9D8B030D-6E8A-4147-A177-3AD203B41FA5}">
                      <a16:colId xmlns:a16="http://schemas.microsoft.com/office/drawing/2014/main" val="2003109130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3166899624"/>
                    </a:ext>
                  </a:extLst>
                </a:gridCol>
                <a:gridCol w="2343390">
                  <a:extLst>
                    <a:ext uri="{9D8B030D-6E8A-4147-A177-3AD203B41FA5}">
                      <a16:colId xmlns:a16="http://schemas.microsoft.com/office/drawing/2014/main" val="2884785062"/>
                    </a:ext>
                  </a:extLst>
                </a:gridCol>
                <a:gridCol w="1681366">
                  <a:extLst>
                    <a:ext uri="{9D8B030D-6E8A-4147-A177-3AD203B41FA5}">
                      <a16:colId xmlns:a16="http://schemas.microsoft.com/office/drawing/2014/main" val="2113517683"/>
                    </a:ext>
                  </a:extLst>
                </a:gridCol>
                <a:gridCol w="3462367">
                  <a:extLst>
                    <a:ext uri="{9D8B030D-6E8A-4147-A177-3AD203B41FA5}">
                      <a16:colId xmlns:a16="http://schemas.microsoft.com/office/drawing/2014/main" val="145018740"/>
                    </a:ext>
                  </a:extLst>
                </a:gridCol>
              </a:tblGrid>
              <a:tr h="600305">
                <a:tc>
                  <a:txBody>
                    <a:bodyPr/>
                    <a:lstStyle/>
                    <a:p>
                      <a:endParaRPr lang="zh-TW" altLang="en-US" sz="2700" dirty="0"/>
                    </a:p>
                  </a:txBody>
                  <a:tcPr marL="136433" marR="136433" marT="68216" marB="68216"/>
                </a:tc>
                <a:tc>
                  <a:txBody>
                    <a:bodyPr/>
                    <a:lstStyle/>
                    <a:p>
                      <a:r>
                        <a:rPr lang="en-US" altLang="zh-TW" sz="2700" dirty="0"/>
                        <a:t>B</a:t>
                      </a:r>
                      <a:endParaRPr lang="zh-TW" altLang="en-US" sz="2700" dirty="0"/>
                    </a:p>
                  </a:txBody>
                  <a:tcPr marL="136433" marR="136433" marT="68216" marB="68216"/>
                </a:tc>
                <a:tc>
                  <a:txBody>
                    <a:bodyPr/>
                    <a:lstStyle/>
                    <a:p>
                      <a:r>
                        <a:rPr lang="en-US" altLang="zh-TW" sz="2700" dirty="0"/>
                        <a:t>C</a:t>
                      </a:r>
                      <a:endParaRPr lang="zh-TW" altLang="en-US" sz="2700" dirty="0"/>
                    </a:p>
                  </a:txBody>
                  <a:tcPr marL="136433" marR="136433" marT="68216" marB="68216"/>
                </a:tc>
                <a:tc>
                  <a:txBody>
                    <a:bodyPr/>
                    <a:lstStyle/>
                    <a:p>
                      <a:r>
                        <a:rPr lang="en-US" altLang="zh-TW" sz="2700" dirty="0"/>
                        <a:t>E</a:t>
                      </a:r>
                      <a:endParaRPr lang="zh-TW" altLang="en-US" sz="2700" dirty="0"/>
                    </a:p>
                  </a:txBody>
                  <a:tcPr marL="136433" marR="136433" marT="68216" marB="68216"/>
                </a:tc>
                <a:tc>
                  <a:txBody>
                    <a:bodyPr/>
                    <a:lstStyle/>
                    <a:p>
                      <a:r>
                        <a:rPr lang="en-US" altLang="zh-TW" sz="2700" dirty="0"/>
                        <a:t>C – interpretation</a:t>
                      </a:r>
                      <a:endParaRPr lang="zh-TW" altLang="en-US" sz="2700" dirty="0"/>
                    </a:p>
                  </a:txBody>
                  <a:tcPr marL="136433" marR="136433" marT="68216" marB="68216"/>
                </a:tc>
                <a:extLst>
                  <a:ext uri="{0D108BD9-81ED-4DB2-BD59-A6C34878D82A}">
                    <a16:rowId xmlns:a16="http://schemas.microsoft.com/office/drawing/2014/main" val="2502485391"/>
                  </a:ext>
                </a:extLst>
              </a:tr>
              <a:tr h="600305">
                <a:tc>
                  <a:txBody>
                    <a:bodyPr/>
                    <a:lstStyle/>
                    <a:p>
                      <a:r>
                        <a:rPr lang="en-US" altLang="zh-TW" sz="2700"/>
                        <a:t>Mary</a:t>
                      </a:r>
                      <a:endParaRPr lang="zh-TW" altLang="en-US" sz="2700"/>
                    </a:p>
                  </a:txBody>
                  <a:tcPr marL="136433" marR="136433" marT="68216" marB="68216"/>
                </a:tc>
                <a:tc>
                  <a:txBody>
                    <a:bodyPr/>
                    <a:lstStyle/>
                    <a:p>
                      <a:r>
                        <a:rPr lang="en-US" altLang="zh-TW" sz="2700"/>
                        <a:t>he</a:t>
                      </a:r>
                      <a:endParaRPr lang="zh-TW" altLang="en-US" sz="2700"/>
                    </a:p>
                  </a:txBody>
                  <a:tcPr marL="136433" marR="136433" marT="68216" marB="68216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700" b="1" dirty="0">
                          <a:solidFill>
                            <a:schemeClr val="accent3"/>
                          </a:solidFill>
                        </a:rPr>
                        <a:t>can</a:t>
                      </a:r>
                      <a:r>
                        <a:rPr lang="en-US" altLang="zh-TW" sz="2700" b="1" dirty="0"/>
                        <a:t> take</a:t>
                      </a:r>
                      <a:endParaRPr lang="zh-TW" altLang="en-US" sz="2700" b="1" dirty="0"/>
                    </a:p>
                  </a:txBody>
                  <a:tcPr marL="136433" marR="136433" marT="68216" marB="68216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700" b="0" dirty="0"/>
                        <a:t>leave</a:t>
                      </a:r>
                      <a:endParaRPr lang="zh-TW" altLang="en-US" sz="2700" b="0" dirty="0"/>
                    </a:p>
                  </a:txBody>
                  <a:tcPr marL="136433" marR="136433" marT="68216" marB="68216"/>
                </a:tc>
                <a:tc>
                  <a:txBody>
                    <a:bodyPr/>
                    <a:lstStyle/>
                    <a:p>
                      <a:r>
                        <a:rPr lang="en-US" altLang="zh-TW" sz="2700" i="1" dirty="0">
                          <a:solidFill>
                            <a:schemeClr val="accent3"/>
                          </a:solidFill>
                        </a:rPr>
                        <a:t>can</a:t>
                      </a:r>
                      <a:r>
                        <a:rPr lang="en-US" altLang="zh-TW" sz="2700" dirty="0"/>
                        <a:t> – Possibility</a:t>
                      </a:r>
                      <a:endParaRPr lang="zh-TW" altLang="en-US" sz="2700" dirty="0"/>
                    </a:p>
                  </a:txBody>
                  <a:tcPr marL="136433" marR="136433" marT="68216" marB="68216"/>
                </a:tc>
                <a:extLst>
                  <a:ext uri="{0D108BD9-81ED-4DB2-BD59-A6C34878D82A}">
                    <a16:rowId xmlns:a16="http://schemas.microsoft.com/office/drawing/2014/main" val="293348780"/>
                  </a:ext>
                </a:extLst>
              </a:tr>
              <a:tr h="600305">
                <a:tc>
                  <a:txBody>
                    <a:bodyPr/>
                    <a:lstStyle/>
                    <a:p>
                      <a:r>
                        <a:rPr lang="en-US" altLang="zh-TW" sz="2700"/>
                        <a:t>Alice</a:t>
                      </a:r>
                      <a:endParaRPr lang="zh-TW" altLang="en-US" sz="2700"/>
                    </a:p>
                  </a:txBody>
                  <a:tcPr marL="136433" marR="136433" marT="68216" marB="68216"/>
                </a:tc>
                <a:tc>
                  <a:txBody>
                    <a:bodyPr/>
                    <a:lstStyle/>
                    <a:p>
                      <a:r>
                        <a:rPr lang="en-US" altLang="zh-TW" sz="2700" dirty="0"/>
                        <a:t>he</a:t>
                      </a:r>
                      <a:endParaRPr lang="zh-TW" altLang="en-US" sz="2700" dirty="0"/>
                    </a:p>
                  </a:txBody>
                  <a:tcPr marL="136433" marR="136433" marT="68216" marB="68216"/>
                </a:tc>
                <a:tc>
                  <a:txBody>
                    <a:bodyPr/>
                    <a:lstStyle/>
                    <a:p>
                      <a:r>
                        <a:rPr lang="en-US" altLang="zh-TW" sz="2700" b="1" dirty="0"/>
                        <a:t>earn</a:t>
                      </a:r>
                      <a:r>
                        <a:rPr lang="en-US" altLang="zh-TW" sz="2700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s</a:t>
                      </a:r>
                      <a:endParaRPr lang="zh-TW" altLang="en-US" sz="2700" b="1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marL="136433" marR="136433" marT="68216" marB="68216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700" b="0" dirty="0"/>
                        <a:t>leave</a:t>
                      </a:r>
                      <a:endParaRPr lang="zh-TW" altLang="en-US" sz="2700" b="0" dirty="0"/>
                    </a:p>
                  </a:txBody>
                  <a:tcPr marL="136433" marR="136433" marT="68216" marB="68216"/>
                </a:tc>
                <a:tc>
                  <a:txBody>
                    <a:bodyPr/>
                    <a:lstStyle/>
                    <a:p>
                      <a:r>
                        <a:rPr lang="en-US" altLang="zh-TW" sz="2700" i="1" dirty="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-s</a:t>
                      </a:r>
                      <a:r>
                        <a:rPr lang="en-US" altLang="zh-TW" sz="2700" i="0" dirty="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 </a:t>
                      </a:r>
                      <a:r>
                        <a:rPr lang="en-US" altLang="zh-TW" sz="2700" i="0" dirty="0"/>
                        <a:t>– Habit</a:t>
                      </a:r>
                      <a:endParaRPr lang="zh-TW" altLang="en-US" sz="2700" i="1" dirty="0"/>
                    </a:p>
                  </a:txBody>
                  <a:tcPr marL="136433" marR="136433" marT="68216" marB="68216"/>
                </a:tc>
                <a:extLst>
                  <a:ext uri="{0D108BD9-81ED-4DB2-BD59-A6C34878D82A}">
                    <a16:rowId xmlns:a16="http://schemas.microsoft.com/office/drawing/2014/main" val="2350212668"/>
                  </a:ext>
                </a:extLst>
              </a:tr>
              <a:tr h="600305">
                <a:tc>
                  <a:txBody>
                    <a:bodyPr/>
                    <a:lstStyle/>
                    <a:p>
                      <a:r>
                        <a:rPr lang="en-US" altLang="zh-TW" sz="2700"/>
                        <a:t>Alice</a:t>
                      </a:r>
                      <a:endParaRPr lang="zh-TW" altLang="en-US" sz="2700"/>
                    </a:p>
                  </a:txBody>
                  <a:tcPr marL="136433" marR="136433" marT="68216" marB="68216"/>
                </a:tc>
                <a:tc>
                  <a:txBody>
                    <a:bodyPr/>
                    <a:lstStyle/>
                    <a:p>
                      <a:r>
                        <a:rPr lang="en-US" altLang="zh-TW" sz="2700" dirty="0"/>
                        <a:t>he</a:t>
                      </a:r>
                      <a:endParaRPr lang="zh-TW" altLang="en-US" sz="2700" dirty="0"/>
                    </a:p>
                  </a:txBody>
                  <a:tcPr marL="136433" marR="136433" marT="68216" marB="68216"/>
                </a:tc>
                <a:tc>
                  <a:txBody>
                    <a:bodyPr/>
                    <a:lstStyle/>
                    <a:p>
                      <a:r>
                        <a:rPr lang="en-US" altLang="zh-TW" sz="2700" b="1" dirty="0"/>
                        <a:t>get</a:t>
                      </a:r>
                      <a:r>
                        <a:rPr lang="en-US" altLang="zh-TW" sz="2700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s</a:t>
                      </a:r>
                      <a:endParaRPr lang="zh-TW" altLang="en-US" sz="2700" b="1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marL="136433" marR="136433" marT="68216" marB="68216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700" b="0" dirty="0"/>
                        <a:t>leave</a:t>
                      </a:r>
                      <a:endParaRPr lang="zh-TW" altLang="en-US" sz="2700" b="0" dirty="0"/>
                    </a:p>
                  </a:txBody>
                  <a:tcPr marL="136433" marR="136433" marT="68216" marB="68216"/>
                </a:tc>
                <a:tc>
                  <a:txBody>
                    <a:bodyPr/>
                    <a:lstStyle/>
                    <a:p>
                      <a:r>
                        <a:rPr lang="en-US" altLang="zh-TW" sz="2700" i="1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-s</a:t>
                      </a:r>
                      <a:r>
                        <a:rPr lang="en-US" altLang="zh-TW" sz="2700" i="0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 </a:t>
                      </a:r>
                      <a:r>
                        <a:rPr lang="en-US" altLang="zh-TW" sz="2700" i="0" dirty="0"/>
                        <a:t>– Habit</a:t>
                      </a:r>
                      <a:endParaRPr lang="zh-TW" altLang="en-US" sz="2700" i="1" dirty="0"/>
                    </a:p>
                  </a:txBody>
                  <a:tcPr marL="136433" marR="136433" marT="68216" marB="68216"/>
                </a:tc>
                <a:extLst>
                  <a:ext uri="{0D108BD9-81ED-4DB2-BD59-A6C34878D82A}">
                    <a16:rowId xmlns:a16="http://schemas.microsoft.com/office/drawing/2014/main" val="2728868916"/>
                  </a:ext>
                </a:extLst>
              </a:tr>
              <a:tr h="600305">
                <a:tc>
                  <a:txBody>
                    <a:bodyPr/>
                    <a:lstStyle/>
                    <a:p>
                      <a:r>
                        <a:rPr lang="en-US" altLang="zh-TW" sz="2700"/>
                        <a:t>Alice</a:t>
                      </a:r>
                      <a:endParaRPr lang="zh-TW" altLang="en-US" sz="2700"/>
                    </a:p>
                  </a:txBody>
                  <a:tcPr marL="136433" marR="136433" marT="68216" marB="68216"/>
                </a:tc>
                <a:tc>
                  <a:txBody>
                    <a:bodyPr/>
                    <a:lstStyle/>
                    <a:p>
                      <a:r>
                        <a:rPr lang="en-US" altLang="zh-TW" sz="2700" dirty="0"/>
                        <a:t>we</a:t>
                      </a:r>
                      <a:endParaRPr lang="zh-TW" altLang="en-US" sz="2700" dirty="0"/>
                    </a:p>
                  </a:txBody>
                  <a:tcPr marL="136433" marR="136433" marT="68216" marB="68216"/>
                </a:tc>
                <a:tc>
                  <a:txBody>
                    <a:bodyPr/>
                    <a:lstStyle/>
                    <a:p>
                      <a:r>
                        <a:rPr lang="en-US" altLang="zh-TW" sz="2700" b="1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don’t</a:t>
                      </a:r>
                      <a:r>
                        <a:rPr lang="en-US" altLang="zh-TW" sz="2700" b="1" dirty="0"/>
                        <a:t> get</a:t>
                      </a:r>
                      <a:endParaRPr lang="zh-TW" altLang="en-US" sz="2700" b="1" dirty="0"/>
                    </a:p>
                  </a:txBody>
                  <a:tcPr marL="136433" marR="136433" marT="68216" marB="68216"/>
                </a:tc>
                <a:tc>
                  <a:txBody>
                    <a:bodyPr/>
                    <a:lstStyle/>
                    <a:p>
                      <a:r>
                        <a:rPr lang="en-US" altLang="zh-TW" sz="2700" b="0" dirty="0"/>
                        <a:t>shit</a:t>
                      </a:r>
                      <a:endParaRPr lang="zh-TW" altLang="en-US" sz="2700" b="0" dirty="0"/>
                    </a:p>
                  </a:txBody>
                  <a:tcPr marL="136433" marR="136433" marT="68216" marB="68216"/>
                </a:tc>
                <a:tc>
                  <a:txBody>
                    <a:bodyPr/>
                    <a:lstStyle/>
                    <a:p>
                      <a:r>
                        <a:rPr lang="en-US" altLang="zh-TW" sz="2700" i="1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don’t</a:t>
                      </a:r>
                      <a:r>
                        <a:rPr lang="en-US" altLang="zh-TW" sz="2700" i="0" dirty="0"/>
                        <a:t> - Impossibility</a:t>
                      </a:r>
                      <a:endParaRPr lang="zh-TW" altLang="en-US" sz="2700" i="1" dirty="0"/>
                    </a:p>
                  </a:txBody>
                  <a:tcPr marL="136433" marR="136433" marT="68216" marB="68216"/>
                </a:tc>
                <a:extLst>
                  <a:ext uri="{0D108BD9-81ED-4DB2-BD59-A6C34878D82A}">
                    <a16:rowId xmlns:a16="http://schemas.microsoft.com/office/drawing/2014/main" val="17214081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048715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D0903A0-6017-0DA3-657A-C6DA273BE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 fontScale="90000"/>
          </a:bodyPr>
          <a:lstStyle/>
          <a:p>
            <a:r>
              <a:rPr lang="en-US" altLang="zh-TW" dirty="0" err="1">
                <a:solidFill>
                  <a:srgbClr val="EBEBEB"/>
                </a:solidFill>
              </a:rPr>
              <a:t>Analysing</a:t>
            </a:r>
            <a:r>
              <a:rPr lang="en-US" altLang="zh-TW" dirty="0">
                <a:solidFill>
                  <a:srgbClr val="EBEBEB"/>
                </a:solidFill>
              </a:rPr>
              <a:t> analogies in focal resonance</a:t>
            </a:r>
            <a:endParaRPr lang="zh-TW" altLang="en-US" dirty="0">
              <a:solidFill>
                <a:srgbClr val="EBEBEB"/>
              </a:solidFill>
            </a:endParaRPr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A125E84D-E610-1B96-F3E2-FB22787875B9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264990" y="2593622"/>
          <a:ext cx="9662019" cy="300152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173410">
                  <a:extLst>
                    <a:ext uri="{9D8B030D-6E8A-4147-A177-3AD203B41FA5}">
                      <a16:colId xmlns:a16="http://schemas.microsoft.com/office/drawing/2014/main" val="2003109130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3166899624"/>
                    </a:ext>
                  </a:extLst>
                </a:gridCol>
                <a:gridCol w="2343390">
                  <a:extLst>
                    <a:ext uri="{9D8B030D-6E8A-4147-A177-3AD203B41FA5}">
                      <a16:colId xmlns:a16="http://schemas.microsoft.com/office/drawing/2014/main" val="2884785062"/>
                    </a:ext>
                  </a:extLst>
                </a:gridCol>
                <a:gridCol w="1681366">
                  <a:extLst>
                    <a:ext uri="{9D8B030D-6E8A-4147-A177-3AD203B41FA5}">
                      <a16:colId xmlns:a16="http://schemas.microsoft.com/office/drawing/2014/main" val="2113517683"/>
                    </a:ext>
                  </a:extLst>
                </a:gridCol>
                <a:gridCol w="3462367">
                  <a:extLst>
                    <a:ext uri="{9D8B030D-6E8A-4147-A177-3AD203B41FA5}">
                      <a16:colId xmlns:a16="http://schemas.microsoft.com/office/drawing/2014/main" val="145018740"/>
                    </a:ext>
                  </a:extLst>
                </a:gridCol>
              </a:tblGrid>
              <a:tr h="600305">
                <a:tc>
                  <a:txBody>
                    <a:bodyPr/>
                    <a:lstStyle/>
                    <a:p>
                      <a:endParaRPr lang="zh-TW" altLang="en-US" sz="2700" dirty="0"/>
                    </a:p>
                  </a:txBody>
                  <a:tcPr marL="136433" marR="136433" marT="68216" marB="68216"/>
                </a:tc>
                <a:tc>
                  <a:txBody>
                    <a:bodyPr/>
                    <a:lstStyle/>
                    <a:p>
                      <a:r>
                        <a:rPr lang="en-US" altLang="zh-TW" sz="2700" dirty="0"/>
                        <a:t>B</a:t>
                      </a:r>
                      <a:endParaRPr lang="zh-TW" altLang="en-US" sz="2700" dirty="0"/>
                    </a:p>
                  </a:txBody>
                  <a:tcPr marL="136433" marR="136433" marT="68216" marB="68216"/>
                </a:tc>
                <a:tc>
                  <a:txBody>
                    <a:bodyPr/>
                    <a:lstStyle/>
                    <a:p>
                      <a:r>
                        <a:rPr lang="en-US" altLang="zh-TW" sz="2700" dirty="0"/>
                        <a:t>C</a:t>
                      </a:r>
                      <a:endParaRPr lang="zh-TW" altLang="en-US" sz="2700" dirty="0"/>
                    </a:p>
                  </a:txBody>
                  <a:tcPr marL="136433" marR="136433" marT="68216" marB="68216"/>
                </a:tc>
                <a:tc>
                  <a:txBody>
                    <a:bodyPr/>
                    <a:lstStyle/>
                    <a:p>
                      <a:r>
                        <a:rPr lang="en-US" altLang="zh-TW" sz="2700" dirty="0"/>
                        <a:t>E</a:t>
                      </a:r>
                      <a:endParaRPr lang="zh-TW" altLang="en-US" sz="2700" dirty="0"/>
                    </a:p>
                  </a:txBody>
                  <a:tcPr marL="136433" marR="136433" marT="68216" marB="68216"/>
                </a:tc>
                <a:tc>
                  <a:txBody>
                    <a:bodyPr/>
                    <a:lstStyle/>
                    <a:p>
                      <a:r>
                        <a:rPr lang="en-US" altLang="zh-TW" sz="2700" dirty="0"/>
                        <a:t>E – interpretation</a:t>
                      </a:r>
                      <a:endParaRPr lang="zh-TW" altLang="en-US" sz="2700" dirty="0"/>
                    </a:p>
                  </a:txBody>
                  <a:tcPr marL="136433" marR="136433" marT="68216" marB="68216"/>
                </a:tc>
                <a:extLst>
                  <a:ext uri="{0D108BD9-81ED-4DB2-BD59-A6C34878D82A}">
                    <a16:rowId xmlns:a16="http://schemas.microsoft.com/office/drawing/2014/main" val="2502485391"/>
                  </a:ext>
                </a:extLst>
              </a:tr>
              <a:tr h="600305">
                <a:tc>
                  <a:txBody>
                    <a:bodyPr/>
                    <a:lstStyle/>
                    <a:p>
                      <a:r>
                        <a:rPr lang="en-US" altLang="zh-TW" sz="2700"/>
                        <a:t>Mary</a:t>
                      </a:r>
                      <a:endParaRPr lang="zh-TW" altLang="en-US" sz="2700"/>
                    </a:p>
                  </a:txBody>
                  <a:tcPr marL="136433" marR="136433" marT="68216" marB="68216"/>
                </a:tc>
                <a:tc>
                  <a:txBody>
                    <a:bodyPr/>
                    <a:lstStyle/>
                    <a:p>
                      <a:r>
                        <a:rPr lang="en-US" altLang="zh-TW" sz="2700"/>
                        <a:t>he</a:t>
                      </a:r>
                      <a:endParaRPr lang="zh-TW" altLang="en-US" sz="2700"/>
                    </a:p>
                  </a:txBody>
                  <a:tcPr marL="136433" marR="136433" marT="68216" marB="68216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700" b="0" dirty="0"/>
                        <a:t>can take</a:t>
                      </a:r>
                      <a:endParaRPr lang="zh-TW" altLang="en-US" sz="2700" b="0" dirty="0"/>
                    </a:p>
                  </a:txBody>
                  <a:tcPr marL="136433" marR="136433" marT="68216" marB="68216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700" b="1" dirty="0">
                          <a:solidFill>
                            <a:schemeClr val="accent3">
                              <a:lumMod val="50000"/>
                            </a:schemeClr>
                          </a:solidFill>
                        </a:rPr>
                        <a:t>leave</a:t>
                      </a:r>
                      <a:endParaRPr lang="zh-TW" altLang="en-US" sz="2700" b="1" dirty="0">
                        <a:solidFill>
                          <a:schemeClr val="accent3">
                            <a:lumMod val="50000"/>
                          </a:schemeClr>
                        </a:solidFill>
                      </a:endParaRPr>
                    </a:p>
                  </a:txBody>
                  <a:tcPr marL="136433" marR="136433" marT="68216" marB="68216"/>
                </a:tc>
                <a:tc>
                  <a:txBody>
                    <a:bodyPr/>
                    <a:lstStyle/>
                    <a:p>
                      <a:r>
                        <a:rPr lang="en-US" altLang="zh-TW" sz="2700" i="1" dirty="0"/>
                        <a:t>specific thing</a:t>
                      </a:r>
                      <a:endParaRPr lang="zh-TW" altLang="en-US" sz="2700" i="1" dirty="0"/>
                    </a:p>
                  </a:txBody>
                  <a:tcPr marL="136433" marR="136433" marT="68216" marB="68216"/>
                </a:tc>
                <a:extLst>
                  <a:ext uri="{0D108BD9-81ED-4DB2-BD59-A6C34878D82A}">
                    <a16:rowId xmlns:a16="http://schemas.microsoft.com/office/drawing/2014/main" val="293348780"/>
                  </a:ext>
                </a:extLst>
              </a:tr>
              <a:tr h="600305">
                <a:tc>
                  <a:txBody>
                    <a:bodyPr/>
                    <a:lstStyle/>
                    <a:p>
                      <a:r>
                        <a:rPr lang="en-US" altLang="zh-TW" sz="2700"/>
                        <a:t>Alice</a:t>
                      </a:r>
                      <a:endParaRPr lang="zh-TW" altLang="en-US" sz="2700"/>
                    </a:p>
                  </a:txBody>
                  <a:tcPr marL="136433" marR="136433" marT="68216" marB="68216"/>
                </a:tc>
                <a:tc>
                  <a:txBody>
                    <a:bodyPr/>
                    <a:lstStyle/>
                    <a:p>
                      <a:r>
                        <a:rPr lang="en-US" altLang="zh-TW" sz="2700" dirty="0"/>
                        <a:t>he</a:t>
                      </a:r>
                      <a:endParaRPr lang="zh-TW" altLang="en-US" sz="2700" dirty="0"/>
                    </a:p>
                  </a:txBody>
                  <a:tcPr marL="136433" marR="136433" marT="68216" marB="68216"/>
                </a:tc>
                <a:tc>
                  <a:txBody>
                    <a:bodyPr/>
                    <a:lstStyle/>
                    <a:p>
                      <a:r>
                        <a:rPr lang="en-US" altLang="zh-TW" sz="2700" b="0" dirty="0"/>
                        <a:t>earns</a:t>
                      </a:r>
                      <a:endParaRPr lang="zh-TW" altLang="en-US" sz="2700" b="0" dirty="0"/>
                    </a:p>
                  </a:txBody>
                  <a:tcPr marL="136433" marR="136433" marT="68216" marB="68216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700" b="1" dirty="0">
                          <a:solidFill>
                            <a:schemeClr val="accent3">
                              <a:lumMod val="50000"/>
                            </a:schemeClr>
                          </a:solidFill>
                        </a:rPr>
                        <a:t>leave</a:t>
                      </a:r>
                      <a:endParaRPr lang="zh-TW" altLang="en-US" sz="2700" b="1" dirty="0">
                        <a:solidFill>
                          <a:schemeClr val="accent3">
                            <a:lumMod val="50000"/>
                          </a:schemeClr>
                        </a:solidFill>
                      </a:endParaRPr>
                    </a:p>
                  </a:txBody>
                  <a:tcPr marL="136433" marR="136433" marT="68216" marB="68216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700" i="1" dirty="0"/>
                        <a:t>specific thing</a:t>
                      </a:r>
                      <a:endParaRPr lang="zh-TW" altLang="en-US" sz="2700" i="1" dirty="0"/>
                    </a:p>
                  </a:txBody>
                  <a:tcPr marL="136433" marR="136433" marT="68216" marB="68216"/>
                </a:tc>
                <a:extLst>
                  <a:ext uri="{0D108BD9-81ED-4DB2-BD59-A6C34878D82A}">
                    <a16:rowId xmlns:a16="http://schemas.microsoft.com/office/drawing/2014/main" val="2350212668"/>
                  </a:ext>
                </a:extLst>
              </a:tr>
              <a:tr h="600305">
                <a:tc>
                  <a:txBody>
                    <a:bodyPr/>
                    <a:lstStyle/>
                    <a:p>
                      <a:r>
                        <a:rPr lang="en-US" altLang="zh-TW" sz="2700"/>
                        <a:t>Alice</a:t>
                      </a:r>
                      <a:endParaRPr lang="zh-TW" altLang="en-US" sz="2700"/>
                    </a:p>
                  </a:txBody>
                  <a:tcPr marL="136433" marR="136433" marT="68216" marB="68216"/>
                </a:tc>
                <a:tc>
                  <a:txBody>
                    <a:bodyPr/>
                    <a:lstStyle/>
                    <a:p>
                      <a:r>
                        <a:rPr lang="en-US" altLang="zh-TW" sz="2700" dirty="0"/>
                        <a:t>he</a:t>
                      </a:r>
                      <a:endParaRPr lang="zh-TW" altLang="en-US" sz="2700" dirty="0"/>
                    </a:p>
                  </a:txBody>
                  <a:tcPr marL="136433" marR="136433" marT="68216" marB="68216"/>
                </a:tc>
                <a:tc>
                  <a:txBody>
                    <a:bodyPr/>
                    <a:lstStyle/>
                    <a:p>
                      <a:r>
                        <a:rPr lang="en-US" altLang="zh-TW" sz="2700" b="0" dirty="0"/>
                        <a:t>gets</a:t>
                      </a:r>
                      <a:endParaRPr lang="zh-TW" altLang="en-US" sz="2700" b="0" dirty="0"/>
                    </a:p>
                  </a:txBody>
                  <a:tcPr marL="136433" marR="136433" marT="68216" marB="68216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700" b="1" dirty="0">
                          <a:solidFill>
                            <a:schemeClr val="accent3">
                              <a:lumMod val="50000"/>
                            </a:schemeClr>
                          </a:solidFill>
                        </a:rPr>
                        <a:t>leave</a:t>
                      </a:r>
                      <a:endParaRPr lang="zh-TW" altLang="en-US" sz="2700" b="1" dirty="0">
                        <a:solidFill>
                          <a:schemeClr val="accent3">
                            <a:lumMod val="50000"/>
                          </a:schemeClr>
                        </a:solidFill>
                      </a:endParaRPr>
                    </a:p>
                  </a:txBody>
                  <a:tcPr marL="136433" marR="136433" marT="68216" marB="68216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700" i="1" dirty="0"/>
                        <a:t>specific thing</a:t>
                      </a:r>
                      <a:endParaRPr lang="zh-TW" altLang="en-US" sz="2700" i="1" dirty="0"/>
                    </a:p>
                  </a:txBody>
                  <a:tcPr marL="136433" marR="136433" marT="68216" marB="68216"/>
                </a:tc>
                <a:extLst>
                  <a:ext uri="{0D108BD9-81ED-4DB2-BD59-A6C34878D82A}">
                    <a16:rowId xmlns:a16="http://schemas.microsoft.com/office/drawing/2014/main" val="2728868916"/>
                  </a:ext>
                </a:extLst>
              </a:tr>
              <a:tr h="600305">
                <a:tc>
                  <a:txBody>
                    <a:bodyPr/>
                    <a:lstStyle/>
                    <a:p>
                      <a:r>
                        <a:rPr lang="en-US" altLang="zh-TW" sz="2700"/>
                        <a:t>Alice</a:t>
                      </a:r>
                      <a:endParaRPr lang="zh-TW" altLang="en-US" sz="2700"/>
                    </a:p>
                  </a:txBody>
                  <a:tcPr marL="136433" marR="136433" marT="68216" marB="68216"/>
                </a:tc>
                <a:tc>
                  <a:txBody>
                    <a:bodyPr/>
                    <a:lstStyle/>
                    <a:p>
                      <a:r>
                        <a:rPr lang="en-US" altLang="zh-TW" sz="2700" dirty="0"/>
                        <a:t>we</a:t>
                      </a:r>
                      <a:endParaRPr lang="zh-TW" altLang="en-US" sz="2700" dirty="0"/>
                    </a:p>
                  </a:txBody>
                  <a:tcPr marL="136433" marR="136433" marT="68216" marB="68216"/>
                </a:tc>
                <a:tc>
                  <a:txBody>
                    <a:bodyPr/>
                    <a:lstStyle/>
                    <a:p>
                      <a:r>
                        <a:rPr lang="en-US" altLang="zh-TW" sz="2700" b="0" dirty="0"/>
                        <a:t>don’t get</a:t>
                      </a:r>
                      <a:endParaRPr lang="zh-TW" altLang="en-US" sz="2700" b="0" dirty="0"/>
                    </a:p>
                  </a:txBody>
                  <a:tcPr marL="136433" marR="136433" marT="68216" marB="68216"/>
                </a:tc>
                <a:tc>
                  <a:txBody>
                    <a:bodyPr/>
                    <a:lstStyle/>
                    <a:p>
                      <a:r>
                        <a:rPr lang="en-US" altLang="zh-TW" sz="2700" b="1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shit</a:t>
                      </a:r>
                      <a:endParaRPr lang="zh-TW" altLang="en-US" sz="2700" b="1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 marL="136433" marR="136433" marT="68216" marB="68216"/>
                </a:tc>
                <a:tc>
                  <a:txBody>
                    <a:bodyPr/>
                    <a:lstStyle/>
                    <a:p>
                      <a:r>
                        <a:rPr lang="en-US" altLang="zh-TW" sz="2700" i="1" dirty="0"/>
                        <a:t>anything</a:t>
                      </a:r>
                      <a:endParaRPr lang="zh-TW" altLang="en-US" sz="2700" i="1" dirty="0"/>
                    </a:p>
                  </a:txBody>
                  <a:tcPr marL="136433" marR="136433" marT="68216" marB="68216"/>
                </a:tc>
                <a:extLst>
                  <a:ext uri="{0D108BD9-81ED-4DB2-BD59-A6C34878D82A}">
                    <a16:rowId xmlns:a16="http://schemas.microsoft.com/office/drawing/2014/main" val="17214081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6502446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離子">
  <a:themeElements>
    <a:clrScheme name="離子">
      <a:dk1>
        <a:sysClr val="windowText" lastClr="000000"/>
      </a:dk1>
      <a:lt1>
        <a:sysClr val="window" lastClr="FFFFFF"/>
      </a:lt1>
      <a:dk2>
        <a:srgbClr val="EE5818"/>
      </a:dk2>
      <a:lt2>
        <a:srgbClr val="EBEBEB"/>
      </a:lt2>
      <a:accent1>
        <a:srgbClr val="F5A408"/>
      </a:accent1>
      <a:accent2>
        <a:srgbClr val="FA731A"/>
      </a:accent2>
      <a:accent3>
        <a:srgbClr val="AB9281"/>
      </a:accent3>
      <a:accent4>
        <a:srgbClr val="A18CD0"/>
      </a:accent4>
      <a:accent5>
        <a:srgbClr val="8EBBD2"/>
      </a:accent5>
      <a:accent6>
        <a:srgbClr val="ACC995"/>
      </a:accent6>
      <a:hlink>
        <a:srgbClr val="FAC96A"/>
      </a:hlink>
      <a:folHlink>
        <a:srgbClr val="FCDB9B"/>
      </a:folHlink>
    </a:clrScheme>
    <a:fontScheme name="離子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離子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04000"/>
                <a:satMod val="128000"/>
                <a:lumMod val="10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68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42000"/>
                <a:hueMod val="42000"/>
                <a:satMod val="124000"/>
                <a:lumMod val="62000"/>
              </a:schemeClr>
              <a:schemeClr val="phClr">
                <a:tint val="96000"/>
                <a:satMod val="13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5A2F9111-B2DB-470C-BA56-608F9B658826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5128</TotalTime>
  <Words>1164</Words>
  <Application>Microsoft Office PowerPoint</Application>
  <PresentationFormat>寬螢幕</PresentationFormat>
  <Paragraphs>216</Paragraphs>
  <Slides>40</Slides>
  <Notes>0</Notes>
  <HiddenSlides>0</HiddenSlides>
  <MMClips>3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40</vt:i4>
      </vt:variant>
    </vt:vector>
  </HeadingPairs>
  <TitlesOfParts>
    <vt:vector size="45" baseType="lpstr">
      <vt:lpstr>Arial</vt:lpstr>
      <vt:lpstr>Calibri</vt:lpstr>
      <vt:lpstr>Century Gothic</vt:lpstr>
      <vt:lpstr>Wingdings 3</vt:lpstr>
      <vt:lpstr>離子</vt:lpstr>
      <vt:lpstr>Week 8: Resonance and epistemic access</vt:lpstr>
      <vt:lpstr>While we’re waiting …</vt:lpstr>
      <vt:lpstr>Question for today</vt:lpstr>
      <vt:lpstr>In this class, you will …</vt:lpstr>
      <vt:lpstr>Frame resonance and focal resonance</vt:lpstr>
      <vt:lpstr>Frame resonance and focal resonance</vt:lpstr>
      <vt:lpstr>Diagraph</vt:lpstr>
      <vt:lpstr>Analysing analogies in focal resonance</vt:lpstr>
      <vt:lpstr>Analysing analogies in focal resonance</vt:lpstr>
      <vt:lpstr>False starts in self-initiated repair</vt:lpstr>
      <vt:lpstr>Crossed resonance</vt:lpstr>
      <vt:lpstr>You can resonate with material from different lines!</vt:lpstr>
      <vt:lpstr>Let’s have some practice!</vt:lpstr>
      <vt:lpstr>She’s kinda shy (lines 299-308)</vt:lpstr>
      <vt:lpstr>She’s kinda shy</vt:lpstr>
      <vt:lpstr>When words go offscreen</vt:lpstr>
      <vt:lpstr>The only way it’s gonna work (lines 78-84)</vt:lpstr>
      <vt:lpstr>The only way it’s gonna work</vt:lpstr>
      <vt:lpstr>A matter of convenience</vt:lpstr>
      <vt:lpstr>A matter of convenience</vt:lpstr>
      <vt:lpstr>Cliques</vt:lpstr>
      <vt:lpstr>The clique pane</vt:lpstr>
      <vt:lpstr>The clique stacker</vt:lpstr>
      <vt:lpstr>Going through the clique stacking</vt:lpstr>
      <vt:lpstr>Epistemic access</vt:lpstr>
      <vt:lpstr>Who ‘knows their stuff’ more about the incident? How can you tell?</vt:lpstr>
      <vt:lpstr>Epistemic access and question-answer pairs</vt:lpstr>
      <vt:lpstr>Epistemic access as a pragmatic cue for recognising actions</vt:lpstr>
      <vt:lpstr>Resonance and epistemic authority</vt:lpstr>
      <vt:lpstr>Epistemic gradients</vt:lpstr>
      <vt:lpstr>Epistemic gradients</vt:lpstr>
      <vt:lpstr>Assessments</vt:lpstr>
      <vt:lpstr>Leads and follows</vt:lpstr>
      <vt:lpstr>Generally…</vt:lpstr>
      <vt:lpstr>First position epistemic downgrade</vt:lpstr>
      <vt:lpstr>Second position epistemic upgrade: Resonance</vt:lpstr>
      <vt:lpstr>Second position epistemic upgrade: Elaborating on a ‘yeah’</vt:lpstr>
      <vt:lpstr>What is all the linguistic evidence for epistemic access here?</vt:lpstr>
      <vt:lpstr>Epistemic downgrade in Chinese: 吧 ba</vt:lpstr>
      <vt:lpstr>Positions and upgrade/downgrade (from Heritage and Raymond)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Week 5: Transcription and intonation</dc:title>
  <dc:creator>Ryan Lai</dc:creator>
  <cp:lastModifiedBy>Ryan Lai</cp:lastModifiedBy>
  <cp:revision>101</cp:revision>
  <dcterms:created xsi:type="dcterms:W3CDTF">2023-02-01T02:05:34Z</dcterms:created>
  <dcterms:modified xsi:type="dcterms:W3CDTF">2023-05-11T01:22:10Z</dcterms:modified>
</cp:coreProperties>
</file>